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73" r:id="rId2"/>
    <p:sldId id="274" r:id="rId3"/>
    <p:sldId id="275" r:id="rId4"/>
    <p:sldId id="276" r:id="rId5"/>
    <p:sldId id="277" r:id="rId6"/>
    <p:sldId id="278" r:id="rId7"/>
    <p:sldId id="268" r:id="rId8"/>
    <p:sldId id="269" r:id="rId9"/>
    <p:sldId id="270" r:id="rId10"/>
    <p:sldId id="271" r:id="rId11"/>
    <p:sldId id="272" r:id="rId12"/>
    <p:sldId id="263" r:id="rId13"/>
    <p:sldId id="264" r:id="rId14"/>
    <p:sldId id="265" r:id="rId15"/>
    <p:sldId id="266" r:id="rId16"/>
    <p:sldId id="267" r:id="rId17"/>
    <p:sldId id="260" r:id="rId18"/>
    <p:sldId id="261" r:id="rId19"/>
    <p:sldId id="262" r:id="rId20"/>
    <p:sldId id="256" r:id="rId21"/>
    <p:sldId id="257" r:id="rId22"/>
    <p:sldId id="258" r:id="rId23"/>
    <p:sldId id="259" r:id="rId24"/>
  </p:sldIdLst>
  <p:sldSz cx="7556500" cy="10693400"/>
  <p:notesSz cx="7556500" cy="10693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6" id="{AECCB8BC-6F07-4352-A9B5-C8219A92BD8A}">
          <p14:sldIdLst>
            <p14:sldId id="273"/>
            <p14:sldId id="274"/>
            <p14:sldId id="275"/>
            <p14:sldId id="276"/>
            <p14:sldId id="277"/>
            <p14:sldId id="278"/>
          </p14:sldIdLst>
        </p14:section>
        <p14:section name="07" id="{58E6E18A-2A6B-4524-B7D3-C960763B5FCE}">
          <p14:sldIdLst>
            <p14:sldId id="268"/>
            <p14:sldId id="269"/>
            <p14:sldId id="270"/>
            <p14:sldId id="271"/>
            <p14:sldId id="272"/>
          </p14:sldIdLst>
        </p14:section>
        <p14:section name="08" id="{505C2656-A2A0-429A-9353-AFD4C7198D55}">
          <p14:sldIdLst>
            <p14:sldId id="263"/>
            <p14:sldId id="264"/>
            <p14:sldId id="265"/>
            <p14:sldId id="266"/>
            <p14:sldId id="267"/>
          </p14:sldIdLst>
        </p14:section>
        <p14:section name="9" id="{41206473-D6C3-43BD-8A5B-40C250E07011}">
          <p14:sldIdLst>
            <p14:sldId id="260"/>
            <p14:sldId id="261"/>
            <p14:sldId id="262"/>
          </p14:sldIdLst>
        </p14:section>
        <p14:section name="10" id="{AF1C7FEF-0335-4B8B-B192-433DE72CF487}">
          <p14:sldIdLst>
            <p14:sldId id="256"/>
            <p14:sldId id="257"/>
            <p14:sldId id="258"/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413" autoAdjust="0"/>
    <p:restoredTop sz="94660" autoAdjust="0"/>
  </p:normalViewPr>
  <p:slideViewPr>
    <p:cSldViewPr>
      <p:cViewPr>
        <p:scale>
          <a:sx n="125" d="100"/>
          <a:sy n="125" d="100"/>
        </p:scale>
        <p:origin x="859" y="-2352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-36581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321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27990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B7013F-820A-40F9-A768-7BEB4545385F}" type="datetimeFigureOut">
              <a:rPr lang="en-AU" smtClean="0"/>
              <a:t>22/11/2016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DF33A-F79F-427B-9C76-34CCD7893C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59494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7990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DC63A7-166E-4609-8B49-C8F2F7609287}" type="datetimeFigureOut">
              <a:rPr lang="en-AU" smtClean="0"/>
              <a:t>22/11/2016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03488" y="1336675"/>
            <a:ext cx="25495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D8AB7D-E94E-4EDC-8D86-EB888FD9330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2042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6737" y="3314954"/>
            <a:ext cx="6423025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3475" y="5988304"/>
            <a:ext cx="5289550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305"/>
              </a:lnSpc>
            </a:pPr>
            <a:r>
              <a:rPr dirty="0"/>
              <a:t>© Copyright Virtual University of</a:t>
            </a:r>
            <a:r>
              <a:rPr spc="-100" dirty="0"/>
              <a:t> </a:t>
            </a:r>
            <a:r>
              <a:rPr dirty="0"/>
              <a:t>Pakistan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11/22/2016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01600">
              <a:lnSpc>
                <a:spcPts val="130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305"/>
              </a:lnSpc>
            </a:pPr>
            <a:r>
              <a:rPr dirty="0"/>
              <a:t>© Copyright Virtual University of</a:t>
            </a:r>
            <a:r>
              <a:rPr spc="-100" dirty="0"/>
              <a:t> </a:t>
            </a:r>
            <a:r>
              <a:rPr dirty="0"/>
              <a:t>Pakistan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11/22/2016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01600">
              <a:lnSpc>
                <a:spcPts val="130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7825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1597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305"/>
              </a:lnSpc>
            </a:pPr>
            <a:r>
              <a:rPr dirty="0"/>
              <a:t>© Copyright Virtual University of</a:t>
            </a:r>
            <a:r>
              <a:rPr spc="-100" dirty="0"/>
              <a:t> </a:t>
            </a:r>
            <a:r>
              <a:rPr dirty="0"/>
              <a:t>Pakistan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11/22/2016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01600">
              <a:lnSpc>
                <a:spcPts val="130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305"/>
              </a:lnSpc>
            </a:pPr>
            <a:r>
              <a:rPr dirty="0"/>
              <a:t>© Copyright Virtual University of</a:t>
            </a:r>
            <a:r>
              <a:rPr spc="-100" dirty="0"/>
              <a:t> </a:t>
            </a:r>
            <a:r>
              <a:rPr dirty="0"/>
              <a:t>Pakistan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11/22/2016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01600">
              <a:lnSpc>
                <a:spcPts val="130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305"/>
              </a:lnSpc>
            </a:pPr>
            <a:r>
              <a:rPr dirty="0"/>
              <a:t>© Copyright Virtual University of</a:t>
            </a:r>
            <a:r>
              <a:rPr spc="-100" dirty="0"/>
              <a:t> </a:t>
            </a:r>
            <a:r>
              <a:rPr dirty="0"/>
              <a:t>Pakistan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11/22/2016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01600">
              <a:lnSpc>
                <a:spcPts val="130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9C518-4387-4A64-BD3F-EAC2D541EA41}" type="datetimeFigureOut">
              <a:rPr lang="en-AU" smtClean="0"/>
              <a:t>22/11/2016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8066E-5EB6-4F20-A506-30F7F8433F96}" type="slidenum">
              <a:rPr lang="en-AU" smtClean="0"/>
              <a:t>‹#›</a:t>
            </a:fld>
            <a:endParaRPr lang="en-AU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5315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825" y="427736"/>
            <a:ext cx="6800850" cy="17109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825" y="2459482"/>
            <a:ext cx="6800850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446273" y="9886392"/>
            <a:ext cx="2668904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305"/>
              </a:lnSpc>
            </a:pPr>
            <a:r>
              <a:rPr dirty="0"/>
              <a:t>© Copyright Virtual University of</a:t>
            </a:r>
            <a:r>
              <a:rPr spc="-100" dirty="0"/>
              <a:t> </a:t>
            </a:r>
            <a:r>
              <a:rPr dirty="0"/>
              <a:t>Pakistan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825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11/22/2016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393688" y="9887156"/>
            <a:ext cx="279400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01600">
              <a:lnSpc>
                <a:spcPts val="130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3.m4a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4" Type="http://schemas.openxmlformats.org/officeDocument/2006/relationships/audio" Target="../media/media3.m4a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45007"/>
            <a:ext cx="1799589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CS601-Data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Communication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71335" y="445007"/>
            <a:ext cx="24511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10" dirty="0">
                <a:latin typeface="Times New Roman"/>
                <a:cs typeface="Times New Roman"/>
              </a:rPr>
              <a:t>VU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637794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3000" y="9867900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30300" y="940054"/>
            <a:ext cx="3829050" cy="1275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9895" algn="ctr">
              <a:lnSpc>
                <a:spcPct val="100000"/>
              </a:lnSpc>
            </a:pPr>
            <a:r>
              <a:rPr sz="2000" b="1" u="heavy" spc="-5" dirty="0">
                <a:latin typeface="Arial Black"/>
                <a:cs typeface="Arial Black"/>
              </a:rPr>
              <a:t>LECTURE</a:t>
            </a:r>
            <a:r>
              <a:rPr sz="2000" b="1" u="heavy" spc="-65" dirty="0">
                <a:latin typeface="Arial Black"/>
                <a:cs typeface="Arial Black"/>
              </a:rPr>
              <a:t> </a:t>
            </a:r>
            <a:r>
              <a:rPr sz="2000" b="1" u="heavy" spc="-5" dirty="0">
                <a:latin typeface="Arial Black"/>
                <a:cs typeface="Arial Black"/>
              </a:rPr>
              <a:t>#6</a:t>
            </a:r>
            <a:endParaRPr sz="20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u="heavy" spc="-5" dirty="0">
                <a:latin typeface="Times New Roman"/>
                <a:cs typeface="Times New Roman"/>
              </a:rPr>
              <a:t>Ring</a:t>
            </a:r>
            <a:r>
              <a:rPr sz="1600" b="1" u="heavy" spc="-85" dirty="0">
                <a:latin typeface="Times New Roman"/>
                <a:cs typeface="Times New Roman"/>
              </a:rPr>
              <a:t> </a:t>
            </a:r>
            <a:r>
              <a:rPr sz="1600" b="1" u="heavy" spc="-5" dirty="0">
                <a:latin typeface="Times New Roman"/>
                <a:cs typeface="Times New Roman"/>
              </a:rPr>
              <a:t>Topology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00">
              <a:latin typeface="Times New Roman"/>
              <a:cs typeface="Times New Roman"/>
            </a:endParaRPr>
          </a:p>
          <a:p>
            <a:pPr marL="1701800" algn="ctr">
              <a:lnSpc>
                <a:spcPct val="100000"/>
              </a:lnSpc>
            </a:pPr>
            <a:r>
              <a:rPr sz="1600" b="1" u="heavy" spc="-5" dirty="0">
                <a:latin typeface="Times New Roman"/>
                <a:cs typeface="Times New Roman"/>
              </a:rPr>
              <a:t>Ring Topology</a:t>
            </a:r>
            <a:r>
              <a:rPr sz="1600" b="1" u="heavy" spc="-70" dirty="0">
                <a:latin typeface="Times New Roman"/>
                <a:cs typeface="Times New Roman"/>
              </a:rPr>
              <a:t> </a:t>
            </a:r>
            <a:r>
              <a:rPr sz="1600" b="1" u="heavy" spc="-5" dirty="0">
                <a:latin typeface="Times New Roman"/>
                <a:cs typeface="Times New Roman"/>
              </a:rPr>
              <a:t>Diagram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35049" y="2908300"/>
            <a:ext cx="4017963" cy="1828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30300" y="5490209"/>
            <a:ext cx="5532755" cy="42575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ts val="141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Each device has </a:t>
            </a:r>
            <a:r>
              <a:rPr sz="1200" b="1" dirty="0">
                <a:latin typeface="Times New Roman"/>
                <a:cs typeface="Times New Roman"/>
              </a:rPr>
              <a:t>point-to-point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dedicated </a:t>
            </a:r>
            <a:r>
              <a:rPr sz="1200" dirty="0">
                <a:latin typeface="Times New Roman"/>
                <a:cs typeface="Times New Roman"/>
              </a:rPr>
              <a:t>link </a:t>
            </a:r>
            <a:r>
              <a:rPr sz="1200" spc="-5" dirty="0">
                <a:latin typeface="Times New Roman"/>
                <a:cs typeface="Times New Roman"/>
              </a:rPr>
              <a:t>with only </a:t>
            </a:r>
            <a:r>
              <a:rPr sz="1200" b="1" spc="-5" dirty="0">
                <a:latin typeface="Times New Roman"/>
                <a:cs typeface="Times New Roman"/>
              </a:rPr>
              <a:t>two</a:t>
            </a:r>
            <a:r>
              <a:rPr sz="1200" spc="-5" dirty="0">
                <a:latin typeface="Times New Roman"/>
                <a:cs typeface="Times New Roman"/>
              </a:rPr>
              <a:t> devices on </a:t>
            </a:r>
            <a:r>
              <a:rPr sz="1200" dirty="0">
                <a:latin typeface="Times New Roman"/>
                <a:cs typeface="Times New Roman"/>
              </a:rPr>
              <a:t>either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side</a:t>
            </a:r>
            <a:endParaRPr sz="1200" dirty="0">
              <a:latin typeface="Times New Roman"/>
              <a:cs typeface="Times New Roman"/>
            </a:endParaRPr>
          </a:p>
          <a:p>
            <a:pPr marL="241300" marR="6350" indent="-228600">
              <a:lnSpc>
                <a:spcPts val="1380"/>
              </a:lnSpc>
              <a:spcBef>
                <a:spcPts val="65"/>
              </a:spcBef>
              <a:buFont typeface="Courier New"/>
              <a:buChar char="o"/>
              <a:tabLst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A </a:t>
            </a:r>
            <a:r>
              <a:rPr sz="1200" b="1" dirty="0">
                <a:latin typeface="Times New Roman"/>
                <a:cs typeface="Times New Roman"/>
              </a:rPr>
              <a:t>signal</a:t>
            </a:r>
            <a:r>
              <a:rPr sz="1200" dirty="0">
                <a:latin typeface="Times New Roman"/>
                <a:cs typeface="Times New Roman"/>
              </a:rPr>
              <a:t> is passed in the ring in </a:t>
            </a:r>
            <a:r>
              <a:rPr sz="1200" b="1" dirty="0">
                <a:latin typeface="Times New Roman"/>
                <a:cs typeface="Times New Roman"/>
              </a:rPr>
              <a:t>one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direction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from device to device until it reaches its  </a:t>
            </a:r>
            <a:r>
              <a:rPr sz="1200" b="1" spc="-5" dirty="0">
                <a:latin typeface="Times New Roman"/>
                <a:cs typeface="Times New Roman"/>
              </a:rPr>
              <a:t>destination</a:t>
            </a:r>
            <a:endParaRPr sz="1200" b="1" dirty="0">
              <a:latin typeface="Times New Roman"/>
              <a:cs typeface="Times New Roman"/>
            </a:endParaRPr>
          </a:p>
          <a:p>
            <a:pPr marL="241300" indent="-228600">
              <a:lnSpc>
                <a:spcPts val="1315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Each device has a </a:t>
            </a:r>
            <a:r>
              <a:rPr sz="1200" b="1" spc="-5" dirty="0">
                <a:latin typeface="Times New Roman"/>
                <a:cs typeface="Times New Roman"/>
              </a:rPr>
              <a:t>repeater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incorporated</a:t>
            </a:r>
            <a:endParaRPr sz="1200" dirty="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1380"/>
              </a:lnSpc>
              <a:spcBef>
                <a:spcPts val="65"/>
              </a:spcBef>
              <a:buFont typeface="Courier New"/>
              <a:buChar char="o"/>
              <a:tabLst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When </a:t>
            </a:r>
            <a:r>
              <a:rPr sz="1200" dirty="0">
                <a:latin typeface="Times New Roman"/>
                <a:cs typeface="Times New Roman"/>
              </a:rPr>
              <a:t>a device </a:t>
            </a:r>
            <a:r>
              <a:rPr sz="1200" b="1" spc="-5" dirty="0">
                <a:latin typeface="Times New Roman"/>
                <a:cs typeface="Times New Roman"/>
              </a:rPr>
              <a:t>receives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 signal </a:t>
            </a:r>
            <a:r>
              <a:rPr sz="1200" spc="-5" dirty="0">
                <a:latin typeface="Times New Roman"/>
                <a:cs typeface="Times New Roman"/>
              </a:rPr>
              <a:t>destined </a:t>
            </a:r>
            <a:r>
              <a:rPr sz="1200" dirty="0">
                <a:latin typeface="Times New Roman"/>
                <a:cs typeface="Times New Roman"/>
              </a:rPr>
              <a:t>for another </a:t>
            </a:r>
            <a:r>
              <a:rPr sz="1200" spc="-5" dirty="0">
                <a:latin typeface="Times New Roman"/>
                <a:cs typeface="Times New Roman"/>
              </a:rPr>
              <a:t>device, </a:t>
            </a:r>
            <a:r>
              <a:rPr sz="1200" dirty="0">
                <a:latin typeface="Times New Roman"/>
                <a:cs typeface="Times New Roman"/>
              </a:rPr>
              <a:t>it </a:t>
            </a:r>
            <a:r>
              <a:rPr sz="1200" b="1" dirty="0">
                <a:latin typeface="Times New Roman"/>
                <a:cs typeface="Times New Roman"/>
              </a:rPr>
              <a:t>regenerates</a:t>
            </a:r>
            <a:r>
              <a:rPr sz="1200" dirty="0">
                <a:latin typeface="Times New Roman"/>
                <a:cs typeface="Times New Roman"/>
              </a:rPr>
              <a:t> the </a:t>
            </a:r>
            <a:r>
              <a:rPr sz="1200" b="1" dirty="0">
                <a:latin typeface="Times New Roman"/>
                <a:cs typeface="Times New Roman"/>
              </a:rPr>
              <a:t>bits</a:t>
            </a:r>
            <a:r>
              <a:rPr sz="1200" dirty="0">
                <a:latin typeface="Times New Roman"/>
                <a:cs typeface="Times New Roman"/>
              </a:rPr>
              <a:t>  and </a:t>
            </a:r>
            <a:r>
              <a:rPr sz="1200" spc="-5" dirty="0">
                <a:latin typeface="Times New Roman"/>
                <a:cs typeface="Times New Roman"/>
              </a:rPr>
              <a:t>pass </a:t>
            </a:r>
            <a:r>
              <a:rPr sz="1200" dirty="0">
                <a:latin typeface="Times New Roman"/>
                <a:cs typeface="Times New Roman"/>
              </a:rPr>
              <a:t>them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along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Meiryo"/>
              <a:buChar char="❖"/>
              <a:tabLst>
                <a:tab pos="241935" algn="l"/>
              </a:tabLst>
            </a:pPr>
            <a:r>
              <a:rPr sz="1400" b="1" spc="-5" dirty="0">
                <a:latin typeface="Times New Roman"/>
                <a:cs typeface="Times New Roman"/>
              </a:rPr>
              <a:t>Advantages of Ring</a:t>
            </a:r>
            <a:r>
              <a:rPr sz="1400" b="1" spc="-1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Topology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Meiryo"/>
              <a:buChar char="❖"/>
            </a:pPr>
            <a:endParaRPr sz="1300" dirty="0">
              <a:latin typeface="Times New Roman"/>
              <a:cs typeface="Times New Roman"/>
            </a:endParaRPr>
          </a:p>
          <a:p>
            <a:pPr marL="469900" lvl="1" indent="-228600">
              <a:lnSpc>
                <a:spcPts val="1410"/>
              </a:lnSpc>
              <a:buFont typeface="Meiryo"/>
              <a:buChar char="➢"/>
              <a:tabLst>
                <a:tab pos="469900" algn="l"/>
              </a:tabLst>
            </a:pPr>
            <a:r>
              <a:rPr sz="1200" b="1" dirty="0">
                <a:latin typeface="Times New Roman"/>
                <a:cs typeface="Times New Roman"/>
              </a:rPr>
              <a:t>Easy</a:t>
            </a:r>
            <a:r>
              <a:rPr sz="1200" dirty="0">
                <a:latin typeface="Times New Roman"/>
                <a:cs typeface="Times New Roman"/>
              </a:rPr>
              <a:t> to </a:t>
            </a:r>
            <a:r>
              <a:rPr sz="1200" b="1" spc="-5" dirty="0">
                <a:latin typeface="Times New Roman"/>
                <a:cs typeface="Times New Roman"/>
              </a:rPr>
              <a:t>Install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Reconfigure</a:t>
            </a:r>
            <a:endParaRPr sz="1200" dirty="0">
              <a:latin typeface="Times New Roman"/>
              <a:cs typeface="Times New Roman"/>
            </a:endParaRPr>
          </a:p>
          <a:p>
            <a:pPr marL="927100" lvl="2" indent="-228600">
              <a:lnSpc>
                <a:spcPts val="1410"/>
              </a:lnSpc>
              <a:buFont typeface="Meiryo"/>
              <a:buChar char="✓"/>
              <a:tabLst>
                <a:tab pos="927100" algn="l"/>
              </a:tabLst>
            </a:pPr>
            <a:r>
              <a:rPr sz="1200" spc="-5" dirty="0">
                <a:latin typeface="Times New Roman"/>
                <a:cs typeface="Times New Roman"/>
              </a:rPr>
              <a:t>Only </a:t>
            </a:r>
            <a:r>
              <a:rPr sz="1200" b="1" dirty="0">
                <a:latin typeface="Times New Roman"/>
                <a:cs typeface="Times New Roman"/>
              </a:rPr>
              <a:t>two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connections</a:t>
            </a:r>
            <a:r>
              <a:rPr sz="1200" dirty="0">
                <a:latin typeface="Times New Roman"/>
                <a:cs typeface="Times New Roman"/>
              </a:rPr>
              <a:t> to </a:t>
            </a:r>
            <a:r>
              <a:rPr sz="1200" spc="-5" dirty="0">
                <a:latin typeface="Times New Roman"/>
                <a:cs typeface="Times New Roman"/>
              </a:rPr>
              <a:t>be moved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b="1" dirty="0">
                <a:latin typeface="Times New Roman"/>
                <a:cs typeface="Times New Roman"/>
              </a:rPr>
              <a:t>add</a:t>
            </a:r>
            <a:r>
              <a:rPr sz="1200" dirty="0">
                <a:latin typeface="Times New Roman"/>
                <a:cs typeface="Times New Roman"/>
              </a:rPr>
              <a:t> or </a:t>
            </a:r>
            <a:r>
              <a:rPr sz="1200" b="1" dirty="0">
                <a:latin typeface="Times New Roman"/>
                <a:cs typeface="Times New Roman"/>
              </a:rPr>
              <a:t>delete</a:t>
            </a:r>
            <a:r>
              <a:rPr sz="1200" dirty="0">
                <a:latin typeface="Times New Roman"/>
                <a:cs typeface="Times New Roman"/>
              </a:rPr>
              <a:t> a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device</a:t>
            </a: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698500" indent="-228600">
              <a:lnSpc>
                <a:spcPts val="1410"/>
              </a:lnSpc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SIMPLE Fault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Isolation</a:t>
            </a:r>
            <a:endParaRPr sz="1200" dirty="0">
              <a:latin typeface="Times New Roman"/>
              <a:cs typeface="Times New Roman"/>
            </a:endParaRPr>
          </a:p>
          <a:p>
            <a:pPr marL="927100" lvl="1" indent="-228600">
              <a:lnSpc>
                <a:spcPts val="1380"/>
              </a:lnSpc>
              <a:buFont typeface="Meiryo"/>
              <a:buChar char="✓"/>
              <a:tabLst>
                <a:tab pos="927100" algn="l"/>
              </a:tabLst>
            </a:pPr>
            <a:r>
              <a:rPr sz="1200" dirty="0">
                <a:latin typeface="Times New Roman"/>
                <a:cs typeface="Times New Roman"/>
              </a:rPr>
              <a:t>Generally a signal is </a:t>
            </a:r>
            <a:r>
              <a:rPr sz="1200" spc="-5" dirty="0">
                <a:latin typeface="Times New Roman"/>
                <a:cs typeface="Times New Roman"/>
              </a:rPr>
              <a:t>circulating </a:t>
            </a:r>
            <a:r>
              <a:rPr sz="1200" dirty="0">
                <a:latin typeface="Times New Roman"/>
                <a:cs typeface="Times New Roman"/>
              </a:rPr>
              <a:t>at </a:t>
            </a:r>
            <a:r>
              <a:rPr sz="1200" spc="-5" dirty="0">
                <a:latin typeface="Times New Roman"/>
                <a:cs typeface="Times New Roman"/>
              </a:rPr>
              <a:t>all times </a:t>
            </a:r>
            <a:r>
              <a:rPr sz="1200" dirty="0">
                <a:latin typeface="Times New Roman"/>
                <a:cs typeface="Times New Roman"/>
              </a:rPr>
              <a:t>in a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ring.</a:t>
            </a:r>
          </a:p>
          <a:p>
            <a:pPr marL="927100" marR="5715" lvl="1" indent="-228600">
              <a:lnSpc>
                <a:spcPts val="1380"/>
              </a:lnSpc>
              <a:spcBef>
                <a:spcPts val="65"/>
              </a:spcBef>
              <a:buFont typeface="Meiryo"/>
              <a:buChar char="✓"/>
              <a:tabLst>
                <a:tab pos="927100" algn="l"/>
              </a:tabLst>
            </a:pPr>
            <a:r>
              <a:rPr sz="1200" dirty="0">
                <a:latin typeface="Times New Roman"/>
                <a:cs typeface="Times New Roman"/>
              </a:rPr>
              <a:t>If one device </a:t>
            </a:r>
            <a:r>
              <a:rPr sz="1200" b="1" dirty="0">
                <a:latin typeface="Times New Roman"/>
                <a:cs typeface="Times New Roman"/>
              </a:rPr>
              <a:t>does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not</a:t>
            </a:r>
            <a:r>
              <a:rPr sz="1200" dirty="0">
                <a:latin typeface="Times New Roman"/>
                <a:cs typeface="Times New Roman"/>
              </a:rPr>
              <a:t> receive a </a:t>
            </a:r>
            <a:r>
              <a:rPr sz="1200" spc="-5" dirty="0">
                <a:latin typeface="Times New Roman"/>
                <a:cs typeface="Times New Roman"/>
              </a:rPr>
              <a:t>signal </a:t>
            </a:r>
            <a:r>
              <a:rPr sz="1200" dirty="0">
                <a:latin typeface="Times New Roman"/>
                <a:cs typeface="Times New Roman"/>
              </a:rPr>
              <a:t>within a specified </a:t>
            </a:r>
            <a:r>
              <a:rPr sz="1200" spc="-5" dirty="0">
                <a:latin typeface="Times New Roman"/>
                <a:cs typeface="Times New Roman"/>
              </a:rPr>
              <a:t>period, </a:t>
            </a:r>
            <a:r>
              <a:rPr sz="1200" dirty="0">
                <a:latin typeface="Times New Roman"/>
                <a:cs typeface="Times New Roman"/>
              </a:rPr>
              <a:t>it can  </a:t>
            </a:r>
            <a:r>
              <a:rPr sz="1200" spc="-5" dirty="0">
                <a:latin typeface="Times New Roman"/>
                <a:cs typeface="Times New Roman"/>
              </a:rPr>
              <a:t>issue an alarm to tell network operator </a:t>
            </a:r>
            <a:r>
              <a:rPr sz="1200" dirty="0">
                <a:latin typeface="Times New Roman"/>
                <a:cs typeface="Times New Roman"/>
              </a:rPr>
              <a:t>about the problem and its</a:t>
            </a:r>
            <a:r>
              <a:rPr sz="1200" spc="-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location</a:t>
            </a: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Meiryo"/>
              <a:buChar char="❖"/>
              <a:tabLst>
                <a:tab pos="241935" algn="l"/>
              </a:tabLst>
            </a:pPr>
            <a:r>
              <a:rPr sz="1400" b="1" spc="-5" dirty="0">
                <a:latin typeface="Times New Roman"/>
                <a:cs typeface="Times New Roman"/>
              </a:rPr>
              <a:t>Disadvantages of Ring</a:t>
            </a:r>
            <a:r>
              <a:rPr sz="1400" b="1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Topology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Meiryo"/>
              <a:buChar char="❖"/>
            </a:pPr>
            <a:endParaRPr sz="1300" dirty="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410"/>
              </a:lnSpc>
              <a:buFont typeface="Meiryo"/>
              <a:buChar char="➢"/>
              <a:tabLst>
                <a:tab pos="6985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Unidirectional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Traffic</a:t>
            </a:r>
            <a:endParaRPr sz="1200" dirty="0">
              <a:latin typeface="Times New Roman"/>
              <a:cs typeface="Times New Roman"/>
            </a:endParaRPr>
          </a:p>
          <a:p>
            <a:pPr marL="1155700" lvl="2" indent="-228600">
              <a:lnSpc>
                <a:spcPts val="1410"/>
              </a:lnSpc>
              <a:buFont typeface="Meiryo"/>
              <a:buChar char="✓"/>
              <a:tabLst>
                <a:tab pos="1155700" algn="l"/>
              </a:tabLst>
            </a:pPr>
            <a:r>
              <a:rPr sz="1200" spc="-5" dirty="0">
                <a:latin typeface="Times New Roman"/>
                <a:cs typeface="Times New Roman"/>
              </a:rPr>
              <a:t>A </a:t>
            </a:r>
            <a:r>
              <a:rPr sz="1200" b="1" spc="-5" dirty="0">
                <a:latin typeface="Times New Roman"/>
                <a:cs typeface="Times New Roman"/>
              </a:rPr>
              <a:t>break</a:t>
            </a:r>
            <a:r>
              <a:rPr sz="1200" spc="-5" dirty="0">
                <a:latin typeface="Times New Roman"/>
                <a:cs typeface="Times New Roman"/>
              </a:rPr>
              <a:t> in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ring I.e.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disabled station </a:t>
            </a:r>
            <a:r>
              <a:rPr sz="1200" dirty="0">
                <a:latin typeface="Times New Roman"/>
                <a:cs typeface="Times New Roman"/>
              </a:rPr>
              <a:t>can </a:t>
            </a:r>
            <a:r>
              <a:rPr sz="1200" spc="-5" dirty="0">
                <a:latin typeface="Times New Roman"/>
                <a:cs typeface="Times New Roman"/>
              </a:rPr>
              <a:t>disable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b="1" spc="-5" dirty="0">
                <a:latin typeface="Times New Roman"/>
                <a:cs typeface="Times New Roman"/>
              </a:rPr>
              <a:t>entire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network</a:t>
            </a:r>
          </a:p>
          <a:p>
            <a:pPr lvl="2">
              <a:lnSpc>
                <a:spcPct val="100000"/>
              </a:lnSpc>
              <a:spcBef>
                <a:spcPts val="55"/>
              </a:spcBef>
              <a:buFont typeface="Meiryo"/>
              <a:buChar char="✓"/>
            </a:pPr>
            <a:endParaRPr sz="1100" dirty="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buFont typeface="Meiryo"/>
              <a:buChar char="➢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Can be solved by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using: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</a:t>
            </a:r>
            <a:r>
              <a:rPr spc="-5" dirty="0"/>
              <a:t>Copyright Virtual University of</a:t>
            </a:r>
            <a:r>
              <a:rPr spc="-80" dirty="0"/>
              <a:t> </a:t>
            </a:r>
            <a:r>
              <a:rPr spc="-5" dirty="0"/>
              <a:t>Pakistan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1305"/>
              </a:lnSpc>
            </a:pPr>
            <a:fld id="{81D60167-4931-47E6-BA6A-407CBD079E47}" type="slidenum">
              <a:rPr dirty="0"/>
              <a:t>1</a:t>
            </a:fld>
            <a:endParaRPr dirty="0"/>
          </a:p>
        </p:txBody>
      </p:sp>
      <p:pic>
        <p:nvPicPr>
          <p:cNvPr id="11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78450" y="35179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1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9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45007"/>
            <a:ext cx="1799589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CS601-Data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Communication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71335" y="445007"/>
            <a:ext cx="24511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10" dirty="0">
                <a:latin typeface="Times New Roman"/>
                <a:cs typeface="Times New Roman"/>
              </a:rPr>
              <a:t>VU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637794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3000" y="9867900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30300" y="914399"/>
            <a:ext cx="5442585" cy="5648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97485">
              <a:lnSpc>
                <a:spcPts val="1380"/>
              </a:lnSpc>
            </a:pPr>
            <a:r>
              <a:rPr sz="1200" dirty="0">
                <a:latin typeface="Times New Roman"/>
                <a:cs typeface="Times New Roman"/>
              </a:rPr>
              <a:t>Passing of data and network </a:t>
            </a:r>
            <a:r>
              <a:rPr sz="1200" spc="-5" dirty="0">
                <a:latin typeface="Times New Roman"/>
                <a:cs typeface="Times New Roman"/>
              </a:rPr>
              <a:t>information down </a:t>
            </a:r>
            <a:r>
              <a:rPr sz="1200" dirty="0">
                <a:latin typeface="Times New Roman"/>
                <a:cs typeface="Times New Roman"/>
              </a:rPr>
              <a:t>through the layers of sending </a:t>
            </a:r>
            <a:r>
              <a:rPr sz="1200" spc="-5" dirty="0">
                <a:latin typeface="Times New Roman"/>
                <a:cs typeface="Times New Roman"/>
              </a:rPr>
              <a:t>machine  AND Back up through the layers of the receiving machine </a:t>
            </a:r>
            <a:r>
              <a:rPr sz="1200" dirty="0">
                <a:latin typeface="Times New Roman"/>
                <a:cs typeface="Times New Roman"/>
              </a:rPr>
              <a:t>is </a:t>
            </a:r>
            <a:r>
              <a:rPr sz="1200" spc="-5" dirty="0">
                <a:latin typeface="Times New Roman"/>
                <a:cs typeface="Times New Roman"/>
              </a:rPr>
              <a:t>made possible by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latin typeface="Times New Roman"/>
                <a:cs typeface="Times New Roman"/>
              </a:rPr>
              <a:t>INTERFACE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>
              <a:latin typeface="Times New Roman"/>
              <a:cs typeface="Times New Roman"/>
            </a:endParaRPr>
          </a:p>
          <a:p>
            <a:pPr marL="469900" marR="5080" indent="-228600">
              <a:lnSpc>
                <a:spcPts val="1380"/>
              </a:lnSpc>
              <a:spcBef>
                <a:spcPts val="5"/>
              </a:spcBef>
              <a:buFont typeface="Courier New"/>
              <a:buChar char="o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Each interface defines </a:t>
            </a:r>
            <a:r>
              <a:rPr sz="1200" spc="-5" dirty="0">
                <a:latin typeface="Times New Roman"/>
                <a:cs typeface="Times New Roman"/>
              </a:rPr>
              <a:t>what information and services </a:t>
            </a:r>
            <a:r>
              <a:rPr sz="1200" dirty="0">
                <a:latin typeface="Times New Roman"/>
                <a:cs typeface="Times New Roman"/>
              </a:rPr>
              <a:t>a layer must </a:t>
            </a:r>
            <a:r>
              <a:rPr sz="1200" spc="-5" dirty="0">
                <a:latin typeface="Times New Roman"/>
                <a:cs typeface="Times New Roman"/>
              </a:rPr>
              <a:t>provide </a:t>
            </a:r>
            <a:r>
              <a:rPr sz="1200" dirty="0">
                <a:latin typeface="Times New Roman"/>
                <a:cs typeface="Times New Roman"/>
              </a:rPr>
              <a:t>for the  layer above</a:t>
            </a:r>
            <a:r>
              <a:rPr sz="1200" spc="-1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it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ts val="1315"/>
              </a:lnSpc>
              <a:buFont typeface="Courier New"/>
              <a:buChar char="o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Interface provides</a:t>
            </a:r>
            <a:r>
              <a:rPr sz="1200" spc="-95" dirty="0">
                <a:latin typeface="Times New Roman"/>
                <a:cs typeface="Times New Roman"/>
              </a:rPr>
              <a:t> </a:t>
            </a:r>
            <a:r>
              <a:rPr sz="1200" b="1" u="heavy" spc="-5" dirty="0">
                <a:latin typeface="Times New Roman"/>
                <a:cs typeface="Times New Roman"/>
              </a:rPr>
              <a:t>MODULARITY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ts val="1380"/>
              </a:lnSpc>
              <a:buFont typeface="Courier New"/>
              <a:buChar char="o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Each layer works as a </a:t>
            </a:r>
            <a:r>
              <a:rPr sz="1200" spc="-5" dirty="0">
                <a:latin typeface="Times New Roman"/>
                <a:cs typeface="Times New Roman"/>
              </a:rPr>
              <a:t>separate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module</a:t>
            </a:r>
            <a:endParaRPr sz="1200">
              <a:latin typeface="Times New Roman"/>
              <a:cs typeface="Times New Roman"/>
            </a:endParaRPr>
          </a:p>
          <a:p>
            <a:pPr marL="469900" marR="115570" indent="-228600">
              <a:lnSpc>
                <a:spcPts val="1380"/>
              </a:lnSpc>
              <a:spcBef>
                <a:spcPts val="65"/>
              </a:spcBef>
              <a:buFont typeface="Courier New"/>
              <a:buChar char="o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Any </a:t>
            </a:r>
            <a:r>
              <a:rPr sz="1200" spc="-5" dirty="0">
                <a:latin typeface="Times New Roman"/>
                <a:cs typeface="Times New Roman"/>
              </a:rPr>
              <a:t>modification or replacements </a:t>
            </a:r>
            <a:r>
              <a:rPr sz="1200" dirty="0">
                <a:latin typeface="Times New Roman"/>
                <a:cs typeface="Times New Roman"/>
              </a:rPr>
              <a:t>can be </a:t>
            </a:r>
            <a:r>
              <a:rPr sz="1200" spc="-5" dirty="0">
                <a:latin typeface="Times New Roman"/>
                <a:cs typeface="Times New Roman"/>
              </a:rPr>
              <a:t>made </a:t>
            </a:r>
            <a:r>
              <a:rPr sz="1200" dirty="0">
                <a:latin typeface="Times New Roman"/>
                <a:cs typeface="Times New Roman"/>
              </a:rPr>
              <a:t>without </a:t>
            </a:r>
            <a:r>
              <a:rPr sz="1200" spc="-5" dirty="0">
                <a:latin typeface="Times New Roman"/>
                <a:cs typeface="Times New Roman"/>
              </a:rPr>
              <a:t>changes </a:t>
            </a:r>
            <a:r>
              <a:rPr sz="1200" dirty="0">
                <a:latin typeface="Times New Roman"/>
                <a:cs typeface="Times New Roman"/>
              </a:rPr>
              <a:t>in </a:t>
            </a:r>
            <a:r>
              <a:rPr sz="1200" spc="-5" dirty="0">
                <a:latin typeface="Times New Roman"/>
                <a:cs typeface="Times New Roman"/>
              </a:rPr>
              <a:t>surrounding  </a:t>
            </a:r>
            <a:r>
              <a:rPr sz="1200" dirty="0">
                <a:latin typeface="Times New Roman"/>
                <a:cs typeface="Times New Roman"/>
              </a:rPr>
              <a:t>layers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ts val="1345"/>
              </a:lnSpc>
              <a:buFont typeface="Courier New"/>
              <a:buChar char="o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Organization of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Layers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Times New Roman"/>
              <a:cs typeface="Times New Roman"/>
            </a:endParaRPr>
          </a:p>
          <a:p>
            <a:pPr marL="241300" indent="-228600">
              <a:lnSpc>
                <a:spcPts val="1405"/>
              </a:lnSpc>
              <a:buFont typeface="Meiryo"/>
              <a:buChar char="➢"/>
              <a:tabLst>
                <a:tab pos="241300" algn="l"/>
              </a:tabLst>
            </a:pPr>
            <a:r>
              <a:rPr sz="1200" u="sng" dirty="0">
                <a:latin typeface="Times New Roman"/>
                <a:cs typeface="Times New Roman"/>
              </a:rPr>
              <a:t>Network Support</a:t>
            </a:r>
            <a:r>
              <a:rPr sz="1200" u="sng" spc="-105" dirty="0">
                <a:latin typeface="Times New Roman"/>
                <a:cs typeface="Times New Roman"/>
              </a:rPr>
              <a:t> </a:t>
            </a:r>
            <a:r>
              <a:rPr sz="1200" u="sng" dirty="0">
                <a:latin typeface="Times New Roman"/>
                <a:cs typeface="Times New Roman"/>
              </a:rPr>
              <a:t>Layers</a:t>
            </a:r>
            <a:endParaRPr sz="1200">
              <a:latin typeface="Times New Roman"/>
              <a:cs typeface="Times New Roman"/>
            </a:endParaRPr>
          </a:p>
          <a:p>
            <a:pPr marL="469900">
              <a:lnSpc>
                <a:spcPts val="1590"/>
              </a:lnSpc>
            </a:pPr>
            <a:r>
              <a:rPr sz="1400" spc="-5" dirty="0">
                <a:latin typeface="Times New Roman"/>
                <a:cs typeface="Times New Roman"/>
              </a:rPr>
              <a:t>–</a:t>
            </a:r>
            <a:r>
              <a:rPr sz="1200" spc="-5" dirty="0">
                <a:latin typeface="Times New Roman"/>
                <a:cs typeface="Times New Roman"/>
              </a:rPr>
              <a:t>Deals </a:t>
            </a:r>
            <a:r>
              <a:rPr sz="1200" dirty="0">
                <a:latin typeface="Times New Roman"/>
                <a:cs typeface="Times New Roman"/>
              </a:rPr>
              <a:t>with the Physical aspect of </a:t>
            </a:r>
            <a:r>
              <a:rPr sz="1200" spc="-5" dirty="0">
                <a:latin typeface="Times New Roman"/>
                <a:cs typeface="Times New Roman"/>
              </a:rPr>
              <a:t>moving data from one device to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another</a:t>
            </a:r>
            <a:endParaRPr sz="1200">
              <a:latin typeface="Times New Roman"/>
              <a:cs typeface="Times New Roman"/>
            </a:endParaRPr>
          </a:p>
          <a:p>
            <a:pPr marL="469900">
              <a:lnSpc>
                <a:spcPts val="1625"/>
              </a:lnSpc>
            </a:pPr>
            <a:r>
              <a:rPr sz="1400" spc="-5" dirty="0">
                <a:latin typeface="Times New Roman"/>
                <a:cs typeface="Times New Roman"/>
              </a:rPr>
              <a:t>–</a:t>
            </a:r>
            <a:r>
              <a:rPr sz="1200" spc="-5" dirty="0">
                <a:latin typeface="Times New Roman"/>
                <a:cs typeface="Times New Roman"/>
              </a:rPr>
              <a:t>Layers 1, 2,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3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Times New Roman"/>
              <a:cs typeface="Times New Roman"/>
            </a:endParaRPr>
          </a:p>
          <a:p>
            <a:pPr marL="241300" indent="-228600">
              <a:lnSpc>
                <a:spcPts val="1405"/>
              </a:lnSpc>
              <a:spcBef>
                <a:spcPts val="5"/>
              </a:spcBef>
              <a:buFont typeface="Meiryo"/>
              <a:buChar char="➢"/>
              <a:tabLst>
                <a:tab pos="241300" algn="l"/>
              </a:tabLst>
            </a:pPr>
            <a:r>
              <a:rPr sz="1200" u="sng" spc="-5" dirty="0">
                <a:latin typeface="Times New Roman"/>
                <a:cs typeface="Times New Roman"/>
              </a:rPr>
              <a:t>User </a:t>
            </a:r>
            <a:r>
              <a:rPr sz="1200" u="sng" dirty="0">
                <a:latin typeface="Times New Roman"/>
                <a:cs typeface="Times New Roman"/>
              </a:rPr>
              <a:t>Support</a:t>
            </a:r>
            <a:r>
              <a:rPr sz="1200" u="sng" spc="-80" dirty="0">
                <a:latin typeface="Times New Roman"/>
                <a:cs typeface="Times New Roman"/>
              </a:rPr>
              <a:t> </a:t>
            </a:r>
            <a:r>
              <a:rPr sz="1200" u="sng" dirty="0">
                <a:latin typeface="Times New Roman"/>
                <a:cs typeface="Times New Roman"/>
              </a:rPr>
              <a:t>Layers</a:t>
            </a:r>
            <a:endParaRPr sz="1200">
              <a:latin typeface="Times New Roman"/>
              <a:cs typeface="Times New Roman"/>
            </a:endParaRPr>
          </a:p>
          <a:p>
            <a:pPr marL="469900">
              <a:lnSpc>
                <a:spcPts val="1590"/>
              </a:lnSpc>
            </a:pPr>
            <a:r>
              <a:rPr sz="1400" spc="-5" dirty="0">
                <a:latin typeface="Times New Roman"/>
                <a:cs typeface="Times New Roman"/>
              </a:rPr>
              <a:t>–</a:t>
            </a:r>
            <a:r>
              <a:rPr sz="1200" spc="-5" dirty="0">
                <a:latin typeface="Times New Roman"/>
                <a:cs typeface="Times New Roman"/>
              </a:rPr>
              <a:t>Allows interoperability among </a:t>
            </a:r>
            <a:r>
              <a:rPr sz="1200" dirty="0">
                <a:latin typeface="Times New Roman"/>
                <a:cs typeface="Times New Roman"/>
              </a:rPr>
              <a:t>unrelated software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systems</a:t>
            </a:r>
            <a:endParaRPr sz="1200">
              <a:latin typeface="Times New Roman"/>
              <a:cs typeface="Times New Roman"/>
            </a:endParaRPr>
          </a:p>
          <a:p>
            <a:pPr marL="12700" indent="457200">
              <a:lnSpc>
                <a:spcPts val="1625"/>
              </a:lnSpc>
            </a:pPr>
            <a:r>
              <a:rPr sz="1400" spc="-5" dirty="0">
                <a:latin typeface="Times New Roman"/>
                <a:cs typeface="Times New Roman"/>
              </a:rPr>
              <a:t>–</a:t>
            </a:r>
            <a:r>
              <a:rPr sz="1200" spc="-5" dirty="0">
                <a:latin typeface="Times New Roman"/>
                <a:cs typeface="Times New Roman"/>
              </a:rPr>
              <a:t>Layers 5, 6,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7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Times New Roman"/>
                <a:cs typeface="Times New Roman"/>
              </a:rPr>
              <a:t>Organization of</a:t>
            </a:r>
            <a:r>
              <a:rPr sz="1400" b="1" spc="-4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Layers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Times New Roman"/>
              <a:cs typeface="Times New Roman"/>
            </a:endParaRPr>
          </a:p>
          <a:p>
            <a:pPr marL="241300" indent="-228600">
              <a:lnSpc>
                <a:spcPts val="1405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Layer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4</a:t>
            </a:r>
            <a:endParaRPr sz="1200">
              <a:latin typeface="Times New Roman"/>
              <a:cs typeface="Times New Roman"/>
            </a:endParaRPr>
          </a:p>
          <a:p>
            <a:pPr marL="469900">
              <a:lnSpc>
                <a:spcPts val="1645"/>
              </a:lnSpc>
            </a:pPr>
            <a:r>
              <a:rPr sz="1400" spc="-5" dirty="0">
                <a:latin typeface="Times New Roman"/>
                <a:cs typeface="Times New Roman"/>
              </a:rPr>
              <a:t>–</a:t>
            </a:r>
            <a:r>
              <a:rPr sz="1200" spc="-5" dirty="0">
                <a:latin typeface="Times New Roman"/>
                <a:cs typeface="Times New Roman"/>
              </a:rPr>
              <a:t>Ensures end-to-end </a:t>
            </a:r>
            <a:r>
              <a:rPr sz="1200" dirty="0">
                <a:latin typeface="Times New Roman"/>
                <a:cs typeface="Times New Roman"/>
              </a:rPr>
              <a:t>reliable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transmission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Times New Roman"/>
              <a:cs typeface="Times New Roman"/>
            </a:endParaRPr>
          </a:p>
          <a:p>
            <a:pPr marL="241300" indent="-228600">
              <a:lnSpc>
                <a:spcPts val="1410"/>
              </a:lnSpc>
              <a:spcBef>
                <a:spcPts val="5"/>
              </a:spcBef>
              <a:buFont typeface="Courier New"/>
              <a:buChar char="o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Upper </a:t>
            </a:r>
            <a:r>
              <a:rPr sz="1200" spc="-5" dirty="0">
                <a:latin typeface="Times New Roman"/>
                <a:cs typeface="Times New Roman"/>
              </a:rPr>
              <a:t>OSI </a:t>
            </a:r>
            <a:r>
              <a:rPr sz="1200" dirty="0">
                <a:latin typeface="Times New Roman"/>
                <a:cs typeface="Times New Roman"/>
              </a:rPr>
              <a:t>Layers always </a:t>
            </a:r>
            <a:r>
              <a:rPr sz="1200" spc="-5" dirty="0">
                <a:latin typeface="Times New Roman"/>
                <a:cs typeface="Times New Roman"/>
              </a:rPr>
              <a:t>implemented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Software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ts val="138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Lower Layers are a </a:t>
            </a:r>
            <a:r>
              <a:rPr sz="1200" spc="-5" dirty="0">
                <a:latin typeface="Times New Roman"/>
                <a:cs typeface="Times New Roman"/>
              </a:rPr>
              <a:t>combination of software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hardware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ts val="141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Physical </a:t>
            </a:r>
            <a:r>
              <a:rPr sz="1200" spc="-5" dirty="0">
                <a:latin typeface="Times New Roman"/>
                <a:cs typeface="Times New Roman"/>
              </a:rPr>
              <a:t>layer </a:t>
            </a:r>
            <a:r>
              <a:rPr sz="1200" dirty="0">
                <a:latin typeface="Times New Roman"/>
                <a:cs typeface="Times New Roman"/>
              </a:rPr>
              <a:t>is </a:t>
            </a:r>
            <a:r>
              <a:rPr sz="1200" spc="-5" dirty="0">
                <a:latin typeface="Times New Roman"/>
                <a:cs typeface="Times New Roman"/>
              </a:rPr>
              <a:t>mostly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Hardware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Times New Roman"/>
                <a:cs typeface="Times New Roman"/>
              </a:rPr>
              <a:t>The OSI</a:t>
            </a:r>
            <a:r>
              <a:rPr sz="1400" b="1" spc="-5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Model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43000" y="6962393"/>
            <a:ext cx="3733825" cy="24246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</a:t>
            </a:r>
            <a:r>
              <a:rPr spc="-5" dirty="0"/>
              <a:t>Copyright Virtual University of</a:t>
            </a:r>
            <a:r>
              <a:rPr spc="-80" dirty="0"/>
              <a:t> </a:t>
            </a:r>
            <a:r>
              <a:rPr spc="-5" dirty="0"/>
              <a:t>Pakistan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1305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0321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45007"/>
            <a:ext cx="1799589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CS601-Data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Communication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71335" y="445007"/>
            <a:ext cx="24511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10" dirty="0">
                <a:latin typeface="Times New Roman"/>
                <a:cs typeface="Times New Roman"/>
              </a:rPr>
              <a:t>VU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637794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3000" y="9867900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30300" y="1106931"/>
            <a:ext cx="5176520" cy="2093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>
                <a:latin typeface="Times New Roman"/>
                <a:cs typeface="Times New Roman"/>
              </a:rPr>
              <a:t>Summary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Times New Roman"/>
              <a:cs typeface="Times New Roman"/>
            </a:endParaRPr>
          </a:p>
          <a:p>
            <a:pPr marL="469900" indent="-228600">
              <a:lnSpc>
                <a:spcPts val="1410"/>
              </a:lnSpc>
              <a:buFont typeface="Meiryo"/>
              <a:buChar char="*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Categories of Networks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(MANs)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ts val="1380"/>
              </a:lnSpc>
              <a:buFont typeface="Meiryo"/>
              <a:buChar char="*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Internetworks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ts val="1410"/>
              </a:lnSpc>
              <a:buFont typeface="Meiryo"/>
              <a:buChar char="*"/>
              <a:tabLst>
                <a:tab pos="469265" algn="l"/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OSI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Model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Meiryo"/>
              <a:buChar char="*"/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Meiryo"/>
              <a:buChar char="*"/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Times New Roman"/>
                <a:cs typeface="Times New Roman"/>
              </a:rPr>
              <a:t>Reading</a:t>
            </a:r>
            <a:r>
              <a:rPr sz="1400" b="1" spc="-5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Sections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00">
              <a:latin typeface="Times New Roman"/>
              <a:cs typeface="Times New Roman"/>
            </a:endParaRPr>
          </a:p>
          <a:p>
            <a:pPr marL="469900" marR="5080" indent="-228600">
              <a:lnSpc>
                <a:spcPts val="1380"/>
              </a:lnSpc>
              <a:spcBef>
                <a:spcPts val="5"/>
              </a:spcBef>
              <a:buFont typeface="Meiryo"/>
              <a:buChar char="*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Section 2.5, 3.1, 3.2 </a:t>
            </a:r>
            <a:r>
              <a:rPr sz="1200" dirty="0">
                <a:latin typeface="Times New Roman"/>
                <a:cs typeface="Times New Roman"/>
              </a:rPr>
              <a:t>“Data </a:t>
            </a:r>
            <a:r>
              <a:rPr sz="1200" spc="-5" dirty="0">
                <a:latin typeface="Times New Roman"/>
                <a:cs typeface="Times New Roman"/>
              </a:rPr>
              <a:t>Communications and Networking” 4th Edition by  Behrouz A.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Forouzan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</a:t>
            </a:r>
            <a:r>
              <a:rPr spc="-5" dirty="0"/>
              <a:t>Copyright Virtual University of</a:t>
            </a:r>
            <a:r>
              <a:rPr spc="-80" dirty="0"/>
              <a:t> </a:t>
            </a:r>
            <a:r>
              <a:rPr spc="-5" dirty="0"/>
              <a:t>Pakistan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1305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9395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45007"/>
            <a:ext cx="1799589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CS601-Data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Communication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71335" y="445007"/>
            <a:ext cx="24511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10" dirty="0">
                <a:latin typeface="Times New Roman"/>
                <a:cs typeface="Times New Roman"/>
              </a:rPr>
              <a:t>VU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637794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3000" y="9867900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30300" y="940054"/>
            <a:ext cx="5531485" cy="3583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u="heavy" spc="-5" dirty="0">
                <a:latin typeface="Arial Black"/>
                <a:cs typeface="Arial Black"/>
              </a:rPr>
              <a:t>LECTURE #</a:t>
            </a:r>
            <a:r>
              <a:rPr sz="2000" b="1" u="heavy" spc="-65" dirty="0">
                <a:latin typeface="Arial Black"/>
                <a:cs typeface="Arial Black"/>
              </a:rPr>
              <a:t> </a:t>
            </a:r>
            <a:r>
              <a:rPr sz="2000" b="1" u="heavy" spc="-5" dirty="0">
                <a:latin typeface="Arial Black"/>
                <a:cs typeface="Arial Black"/>
              </a:rPr>
              <a:t>8</a:t>
            </a:r>
            <a:endParaRPr sz="2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1485"/>
              </a:spcBef>
            </a:pPr>
            <a:r>
              <a:rPr sz="1600" b="1" u="heavy" spc="-5" dirty="0">
                <a:latin typeface="Times New Roman"/>
                <a:cs typeface="Times New Roman"/>
              </a:rPr>
              <a:t>Critique of </a:t>
            </a:r>
            <a:r>
              <a:rPr sz="1600" b="1" u="heavy" dirty="0">
                <a:latin typeface="Times New Roman"/>
                <a:cs typeface="Times New Roman"/>
              </a:rPr>
              <a:t>OSI</a:t>
            </a:r>
            <a:r>
              <a:rPr sz="1600" b="1" u="heavy" spc="-70" dirty="0">
                <a:latin typeface="Times New Roman"/>
                <a:cs typeface="Times New Roman"/>
              </a:rPr>
              <a:t> </a:t>
            </a:r>
            <a:r>
              <a:rPr sz="1600" b="1" u="heavy" dirty="0">
                <a:latin typeface="Times New Roman"/>
                <a:cs typeface="Times New Roman"/>
              </a:rPr>
              <a:t>Model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sz="1200" b="1" dirty="0">
                <a:latin typeface="Times New Roman"/>
                <a:cs typeface="Times New Roman"/>
              </a:rPr>
              <a:t>Reasoning for </a:t>
            </a:r>
            <a:r>
              <a:rPr sz="1200" b="1" spc="-5" dirty="0">
                <a:latin typeface="Times New Roman"/>
                <a:cs typeface="Times New Roman"/>
              </a:rPr>
              <a:t>OSI </a:t>
            </a:r>
            <a:r>
              <a:rPr sz="1200" b="1" dirty="0">
                <a:latin typeface="Times New Roman"/>
                <a:cs typeface="Times New Roman"/>
              </a:rPr>
              <a:t>not getting</a:t>
            </a:r>
            <a:r>
              <a:rPr sz="1200" b="1" spc="-11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Widespread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Times New Roman"/>
              <a:cs typeface="Times New Roman"/>
            </a:endParaRPr>
          </a:p>
          <a:p>
            <a:pPr marL="241300" indent="-228600">
              <a:lnSpc>
                <a:spcPts val="1410"/>
              </a:lnSpc>
              <a:buFont typeface="Meiryo"/>
              <a:buChar char="➢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Bad </a:t>
            </a:r>
            <a:r>
              <a:rPr sz="1200" spc="-5" dirty="0">
                <a:latin typeface="Times New Roman"/>
                <a:cs typeface="Times New Roman"/>
              </a:rPr>
              <a:t>Timing(slide) (</a:t>
            </a:r>
            <a:r>
              <a:rPr sz="1200" b="1" spc="-5" dirty="0">
                <a:latin typeface="Times New Roman"/>
                <a:cs typeface="Times New Roman"/>
              </a:rPr>
              <a:t>Apocalypse </a:t>
            </a:r>
            <a:r>
              <a:rPr sz="1200" spc="-5" dirty="0">
                <a:latin typeface="Times New Roman"/>
                <a:cs typeface="Times New Roman"/>
              </a:rPr>
              <a:t>of Two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Elephants)</a:t>
            </a:r>
            <a:endParaRPr sz="1200">
              <a:latin typeface="Times New Roman"/>
              <a:cs typeface="Times New Roman"/>
            </a:endParaRPr>
          </a:p>
          <a:p>
            <a:pPr marL="469900">
              <a:lnSpc>
                <a:spcPts val="1380"/>
              </a:lnSpc>
            </a:pPr>
            <a:r>
              <a:rPr sz="1200" spc="-5" dirty="0">
                <a:latin typeface="Times New Roman"/>
                <a:cs typeface="Times New Roman"/>
              </a:rPr>
              <a:t>–David Clarke of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MIT</a:t>
            </a:r>
            <a:endParaRPr sz="1200">
              <a:latin typeface="Times New Roman"/>
              <a:cs typeface="Times New Roman"/>
            </a:endParaRPr>
          </a:p>
          <a:p>
            <a:pPr marL="469900">
              <a:lnSpc>
                <a:spcPts val="1380"/>
              </a:lnSpc>
            </a:pPr>
            <a:r>
              <a:rPr sz="1200" dirty="0">
                <a:latin typeface="Times New Roman"/>
                <a:cs typeface="Times New Roman"/>
              </a:rPr>
              <a:t>–If standards are written </a:t>
            </a:r>
            <a:r>
              <a:rPr sz="1200" spc="-5" dirty="0">
                <a:latin typeface="Times New Roman"/>
                <a:cs typeface="Times New Roman"/>
              </a:rPr>
              <a:t>too early: subject is badly understood </a:t>
            </a:r>
            <a:r>
              <a:rPr sz="1200" dirty="0">
                <a:latin typeface="Times New Roman"/>
                <a:cs typeface="Times New Roman"/>
              </a:rPr>
              <a:t>and bad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standards</a:t>
            </a:r>
            <a:endParaRPr sz="1200">
              <a:latin typeface="Times New Roman"/>
              <a:cs typeface="Times New Roman"/>
            </a:endParaRPr>
          </a:p>
          <a:p>
            <a:pPr marL="469900" marR="5080">
              <a:lnSpc>
                <a:spcPts val="1380"/>
              </a:lnSpc>
              <a:spcBef>
                <a:spcPts val="65"/>
              </a:spcBef>
            </a:pPr>
            <a:r>
              <a:rPr sz="1200" dirty="0">
                <a:latin typeface="Times New Roman"/>
                <a:cs typeface="Times New Roman"/>
              </a:rPr>
              <a:t>–If standards are written too late so </a:t>
            </a:r>
            <a:r>
              <a:rPr sz="1200" spc="-5" dirty="0">
                <a:latin typeface="Times New Roman"/>
                <a:cs typeface="Times New Roman"/>
              </a:rPr>
              <a:t>many </a:t>
            </a:r>
            <a:r>
              <a:rPr sz="1200" dirty="0">
                <a:latin typeface="Times New Roman"/>
                <a:cs typeface="Times New Roman"/>
              </a:rPr>
              <a:t>companies </a:t>
            </a:r>
            <a:r>
              <a:rPr sz="1200" spc="-5" dirty="0">
                <a:latin typeface="Times New Roman"/>
                <a:cs typeface="Times New Roman"/>
              </a:rPr>
              <a:t>may </a:t>
            </a:r>
            <a:r>
              <a:rPr sz="1200" dirty="0">
                <a:latin typeface="Times New Roman"/>
                <a:cs typeface="Times New Roman"/>
              </a:rPr>
              <a:t>have already </a:t>
            </a:r>
            <a:r>
              <a:rPr sz="1200" spc="-5" dirty="0">
                <a:latin typeface="Times New Roman"/>
                <a:cs typeface="Times New Roman"/>
              </a:rPr>
              <a:t>made  investments </a:t>
            </a:r>
            <a:r>
              <a:rPr sz="1200" dirty="0">
                <a:latin typeface="Times New Roman"/>
                <a:cs typeface="Times New Roman"/>
              </a:rPr>
              <a:t>in doing the </a:t>
            </a:r>
            <a:r>
              <a:rPr sz="1200" spc="-5" dirty="0">
                <a:latin typeface="Times New Roman"/>
                <a:cs typeface="Times New Roman"/>
              </a:rPr>
              <a:t>same thing with different other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ways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00">
              <a:latin typeface="Times New Roman"/>
              <a:cs typeface="Times New Roman"/>
            </a:endParaRPr>
          </a:p>
          <a:p>
            <a:pPr marL="241300" indent="-228600">
              <a:lnSpc>
                <a:spcPts val="1410"/>
              </a:lnSpc>
              <a:buFont typeface="Meiryo"/>
              <a:buChar char="➢"/>
              <a:tabLst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Bad</a:t>
            </a:r>
            <a:r>
              <a:rPr sz="1200" spc="-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Technology</a:t>
            </a:r>
            <a:endParaRPr sz="1200">
              <a:latin typeface="Times New Roman"/>
              <a:cs typeface="Times New Roman"/>
            </a:endParaRPr>
          </a:p>
          <a:p>
            <a:pPr marL="469265">
              <a:lnSpc>
                <a:spcPts val="1380"/>
              </a:lnSpc>
            </a:pPr>
            <a:r>
              <a:rPr sz="1200" dirty="0">
                <a:latin typeface="Times New Roman"/>
                <a:cs typeface="Times New Roman"/>
              </a:rPr>
              <a:t>–Flow </a:t>
            </a:r>
            <a:r>
              <a:rPr sz="1200" spc="-5" dirty="0">
                <a:latin typeface="Times New Roman"/>
                <a:cs typeface="Times New Roman"/>
              </a:rPr>
              <a:t>control, error control, addressing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multiple</a:t>
            </a:r>
            <a:endParaRPr sz="1200">
              <a:latin typeface="Times New Roman"/>
              <a:cs typeface="Times New Roman"/>
            </a:endParaRPr>
          </a:p>
          <a:p>
            <a:pPr marL="469265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–Session and Presentation(EMPTY), Network and</a:t>
            </a:r>
            <a:r>
              <a:rPr sz="1200" spc="-1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DL(Full)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Meiryo"/>
              <a:buChar char="➢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Bad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Implementations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400" b="1" u="heavy" spc="-5" dirty="0">
                <a:latin typeface="Times New Roman"/>
                <a:cs typeface="Times New Roman"/>
              </a:rPr>
              <a:t>Apocalypse of </a:t>
            </a:r>
            <a:r>
              <a:rPr sz="1400" b="1" u="heavy" spc="-10" dirty="0">
                <a:latin typeface="Times New Roman"/>
                <a:cs typeface="Times New Roman"/>
              </a:rPr>
              <a:t>Two</a:t>
            </a:r>
            <a:r>
              <a:rPr sz="1400" b="1" u="heavy" dirty="0">
                <a:latin typeface="Times New Roman"/>
                <a:cs typeface="Times New Roman"/>
              </a:rPr>
              <a:t> </a:t>
            </a:r>
            <a:r>
              <a:rPr sz="1400" b="1" u="heavy" spc="-5" dirty="0">
                <a:latin typeface="Times New Roman"/>
                <a:cs typeface="Times New Roman"/>
              </a:rPr>
              <a:t>Elephants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43000" y="4865370"/>
            <a:ext cx="4800600" cy="19979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30300" y="7204709"/>
            <a:ext cx="5530850" cy="1069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Font typeface="Meiryo"/>
              <a:buChar char="❖"/>
              <a:tabLst>
                <a:tab pos="241300" algn="l"/>
              </a:tabLst>
            </a:pPr>
            <a:r>
              <a:rPr sz="1200" b="1" dirty="0">
                <a:latin typeface="Times New Roman"/>
                <a:cs typeface="Times New Roman"/>
              </a:rPr>
              <a:t>Physical </a:t>
            </a:r>
            <a:r>
              <a:rPr sz="1200" b="1" spc="-5" dirty="0">
                <a:latin typeface="Times New Roman"/>
                <a:cs typeface="Times New Roman"/>
              </a:rPr>
              <a:t>(Layer</a:t>
            </a:r>
            <a:r>
              <a:rPr sz="1200" b="1" spc="-8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1)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Times New Roman"/>
              <a:cs typeface="Times New Roman"/>
            </a:endParaRPr>
          </a:p>
          <a:p>
            <a:pPr marL="241300" indent="-228600">
              <a:lnSpc>
                <a:spcPts val="141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Coordinates the functions </a:t>
            </a:r>
            <a:r>
              <a:rPr sz="1200" spc="-5" dirty="0">
                <a:latin typeface="Times New Roman"/>
                <a:cs typeface="Times New Roman"/>
              </a:rPr>
              <a:t>required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transmit </a:t>
            </a:r>
            <a:r>
              <a:rPr sz="1200" dirty="0">
                <a:latin typeface="Times New Roman"/>
                <a:cs typeface="Times New Roman"/>
              </a:rPr>
              <a:t>a bit </a:t>
            </a:r>
            <a:r>
              <a:rPr sz="1200" spc="-5" dirty="0">
                <a:latin typeface="Times New Roman"/>
                <a:cs typeface="Times New Roman"/>
              </a:rPr>
              <a:t>stream </a:t>
            </a:r>
            <a:r>
              <a:rPr sz="1200" dirty="0">
                <a:latin typeface="Times New Roman"/>
                <a:cs typeface="Times New Roman"/>
              </a:rPr>
              <a:t>over a physical</a:t>
            </a:r>
            <a:r>
              <a:rPr sz="1200" spc="-5" dirty="0">
                <a:latin typeface="Times New Roman"/>
                <a:cs typeface="Times New Roman"/>
              </a:rPr>
              <a:t> medium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ts val="138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Deals with </a:t>
            </a:r>
            <a:r>
              <a:rPr sz="1200" spc="-5" dirty="0">
                <a:latin typeface="Times New Roman"/>
                <a:cs typeface="Times New Roman"/>
              </a:rPr>
              <a:t>mechanical </a:t>
            </a:r>
            <a:r>
              <a:rPr sz="1200" dirty="0">
                <a:latin typeface="Times New Roman"/>
                <a:cs typeface="Times New Roman"/>
              </a:rPr>
              <a:t>and </a:t>
            </a:r>
            <a:r>
              <a:rPr sz="1200" spc="-5" dirty="0">
                <a:latin typeface="Times New Roman"/>
                <a:cs typeface="Times New Roman"/>
              </a:rPr>
              <a:t>electrical specifications </a:t>
            </a:r>
            <a:r>
              <a:rPr sz="1200" dirty="0">
                <a:latin typeface="Times New Roman"/>
                <a:cs typeface="Times New Roman"/>
              </a:rPr>
              <a:t>of Tx. Medium and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Interface</a:t>
            </a:r>
            <a:endParaRPr sz="120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1380"/>
              </a:lnSpc>
              <a:spcBef>
                <a:spcPts val="65"/>
              </a:spcBef>
              <a:buFont typeface="Courier New"/>
              <a:buChar char="o"/>
              <a:tabLst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Also defines procedures </a:t>
            </a:r>
            <a:r>
              <a:rPr sz="1200" dirty="0">
                <a:latin typeface="Times New Roman"/>
                <a:cs typeface="Times New Roman"/>
              </a:rPr>
              <a:t>and </a:t>
            </a:r>
            <a:r>
              <a:rPr sz="1200" spc="-5" dirty="0">
                <a:latin typeface="Times New Roman"/>
                <a:cs typeface="Times New Roman"/>
              </a:rPr>
              <a:t>functions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physical </a:t>
            </a:r>
            <a:r>
              <a:rPr sz="1200" dirty="0">
                <a:latin typeface="Times New Roman"/>
                <a:cs typeface="Times New Roman"/>
              </a:rPr>
              <a:t>devices and interfaces need to  perform for TX. To occur</a:t>
            </a:r>
            <a:r>
              <a:rPr sz="1200" spc="1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(Figure)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</a:t>
            </a:r>
            <a:r>
              <a:rPr spc="-5" dirty="0"/>
              <a:t>Copyright Virtual University of</a:t>
            </a:r>
            <a:r>
              <a:rPr spc="-80" dirty="0"/>
              <a:t> </a:t>
            </a:r>
            <a:r>
              <a:rPr spc="-5" dirty="0"/>
              <a:t>Pakistan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1305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8083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45007"/>
            <a:ext cx="1799589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CS601-Data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Communication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71335" y="445007"/>
            <a:ext cx="24511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10" dirty="0">
                <a:latin typeface="Times New Roman"/>
                <a:cs typeface="Times New Roman"/>
              </a:rPr>
              <a:t>VU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637794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3000" y="9867900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30300" y="902716"/>
            <a:ext cx="528955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u="heavy" spc="-5" dirty="0">
                <a:latin typeface="Times New Roman"/>
                <a:cs typeface="Times New Roman"/>
              </a:rPr>
              <a:t>Figure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43000" y="1293875"/>
            <a:ext cx="5681217" cy="15354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30298" y="3003804"/>
            <a:ext cx="5530850" cy="6530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sz="1200" b="1" dirty="0">
                <a:latin typeface="Times New Roman"/>
                <a:cs typeface="Times New Roman"/>
              </a:rPr>
              <a:t>Functions of Physical</a:t>
            </a:r>
            <a:r>
              <a:rPr sz="1200" b="1" spc="-9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Layer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Physical </a:t>
            </a:r>
            <a:r>
              <a:rPr sz="1200" spc="-5" dirty="0">
                <a:latin typeface="Times New Roman"/>
                <a:cs typeface="Times New Roman"/>
              </a:rPr>
              <a:t>Characteristics </a:t>
            </a:r>
            <a:r>
              <a:rPr sz="1200" dirty="0">
                <a:latin typeface="Times New Roman"/>
                <a:cs typeface="Times New Roman"/>
              </a:rPr>
              <a:t>of Interface &amp;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Media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Courier New"/>
              <a:buChar char="o"/>
            </a:pPr>
            <a:endParaRPr sz="11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410"/>
              </a:lnSpc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Defines </a:t>
            </a:r>
            <a:r>
              <a:rPr sz="1200" spc="-5" dirty="0">
                <a:latin typeface="Times New Roman"/>
                <a:cs typeface="Times New Roman"/>
              </a:rPr>
              <a:t>characteristics </a:t>
            </a:r>
            <a:r>
              <a:rPr sz="1200" dirty="0">
                <a:latin typeface="Times New Roman"/>
                <a:cs typeface="Times New Roman"/>
              </a:rPr>
              <a:t>of Interface b/w device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Tx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Medium</a:t>
            </a:r>
            <a:endParaRPr sz="12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380"/>
              </a:lnSpc>
              <a:buFont typeface="Meiryo"/>
              <a:buChar char="➢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Interface is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plug gable connector that </a:t>
            </a:r>
            <a:r>
              <a:rPr sz="1200" dirty="0">
                <a:latin typeface="Times New Roman"/>
                <a:cs typeface="Times New Roman"/>
              </a:rPr>
              <a:t>joins one or </a:t>
            </a:r>
            <a:r>
              <a:rPr sz="1200" spc="-5" dirty="0">
                <a:latin typeface="Times New Roman"/>
                <a:cs typeface="Times New Roman"/>
              </a:rPr>
              <a:t>more </a:t>
            </a:r>
            <a:r>
              <a:rPr sz="1200" dirty="0">
                <a:latin typeface="Times New Roman"/>
                <a:cs typeface="Times New Roman"/>
              </a:rPr>
              <a:t>signal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conductors</a:t>
            </a:r>
            <a:endParaRPr sz="12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410"/>
              </a:lnSpc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Also defines the type of </a:t>
            </a:r>
            <a:r>
              <a:rPr sz="1200" spc="-5" dirty="0">
                <a:latin typeface="Times New Roman"/>
                <a:cs typeface="Times New Roman"/>
              </a:rPr>
              <a:t>transmission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medium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Font typeface="Meiryo"/>
              <a:buChar char="➢"/>
            </a:pPr>
            <a:endParaRPr sz="11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Representation of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Bits/Encoding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Courier New"/>
              <a:buChar char="o"/>
            </a:pPr>
            <a:endParaRPr sz="11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410"/>
              </a:lnSpc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The physical layer data consists of a </a:t>
            </a:r>
            <a:r>
              <a:rPr sz="1200" spc="-5" dirty="0">
                <a:latin typeface="Times New Roman"/>
                <a:cs typeface="Times New Roman"/>
              </a:rPr>
              <a:t>stream of bits (sequence of 1’s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0’s)</a:t>
            </a:r>
            <a:endParaRPr sz="1200">
              <a:latin typeface="Times New Roman"/>
              <a:cs typeface="Times New Roman"/>
            </a:endParaRPr>
          </a:p>
          <a:p>
            <a:pPr marL="698500" marR="5080" lvl="1" indent="-228600">
              <a:lnSpc>
                <a:spcPts val="1370"/>
              </a:lnSpc>
              <a:spcBef>
                <a:spcPts val="75"/>
              </a:spcBef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To be </a:t>
            </a:r>
            <a:r>
              <a:rPr sz="1200" spc="-5" dirty="0">
                <a:latin typeface="Times New Roman"/>
                <a:cs typeface="Times New Roman"/>
              </a:rPr>
              <a:t>transmitted </a:t>
            </a:r>
            <a:r>
              <a:rPr sz="1200" dirty="0">
                <a:latin typeface="Times New Roman"/>
                <a:cs typeface="Times New Roman"/>
              </a:rPr>
              <a:t>the bits </a:t>
            </a:r>
            <a:r>
              <a:rPr sz="1200" spc="-5" dirty="0">
                <a:latin typeface="Times New Roman"/>
                <a:cs typeface="Times New Roman"/>
              </a:rPr>
              <a:t>must </a:t>
            </a:r>
            <a:r>
              <a:rPr sz="1200" dirty="0">
                <a:latin typeface="Times New Roman"/>
                <a:cs typeface="Times New Roman"/>
              </a:rPr>
              <a:t>be </a:t>
            </a:r>
            <a:r>
              <a:rPr sz="1200" spc="-5" dirty="0">
                <a:latin typeface="Times New Roman"/>
                <a:cs typeface="Times New Roman"/>
              </a:rPr>
              <a:t>ENCODED </a:t>
            </a:r>
            <a:r>
              <a:rPr sz="1200" dirty="0">
                <a:latin typeface="Times New Roman"/>
                <a:cs typeface="Times New Roman"/>
              </a:rPr>
              <a:t>into </a:t>
            </a:r>
            <a:r>
              <a:rPr sz="1200" spc="-5" dirty="0">
                <a:latin typeface="Times New Roman"/>
                <a:cs typeface="Times New Roman"/>
              </a:rPr>
              <a:t>signals: Electrical </a:t>
            </a:r>
            <a:r>
              <a:rPr sz="1200" dirty="0">
                <a:latin typeface="Times New Roman"/>
                <a:cs typeface="Times New Roman"/>
              </a:rPr>
              <a:t>or  Optical</a:t>
            </a:r>
            <a:endParaRPr sz="12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345"/>
              </a:lnSpc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Physical layer decides the type of</a:t>
            </a:r>
            <a:r>
              <a:rPr sz="1200" spc="-95" dirty="0">
                <a:latin typeface="Times New Roman"/>
                <a:cs typeface="Times New Roman"/>
              </a:rPr>
              <a:t> </a:t>
            </a:r>
            <a:r>
              <a:rPr sz="1200" b="1" u="heavy" spc="-10" dirty="0">
                <a:latin typeface="Times New Roman"/>
                <a:cs typeface="Times New Roman"/>
              </a:rPr>
              <a:t>ENCODING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Font typeface="Meiryo"/>
              <a:buChar char="➢"/>
            </a:pPr>
            <a:endParaRPr sz="11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Data Rate / </a:t>
            </a:r>
            <a:r>
              <a:rPr sz="1200" spc="-5" dirty="0">
                <a:latin typeface="Times New Roman"/>
                <a:cs typeface="Times New Roman"/>
              </a:rPr>
              <a:t>Transmission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Rate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Courier New"/>
              <a:buChar char="o"/>
            </a:pPr>
            <a:endParaRPr sz="11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410"/>
              </a:lnSpc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Date Rate ( Bits per second) </a:t>
            </a:r>
            <a:r>
              <a:rPr sz="1200" spc="-5" dirty="0">
                <a:latin typeface="Times New Roman"/>
                <a:cs typeface="Times New Roman"/>
              </a:rPr>
              <a:t>also decided by the Physical</a:t>
            </a:r>
            <a:r>
              <a:rPr sz="1200" spc="-9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Layer</a:t>
            </a:r>
            <a:endParaRPr sz="12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380"/>
              </a:lnSpc>
              <a:buFont typeface="Meiryo"/>
              <a:buChar char="➢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So </a:t>
            </a:r>
            <a:r>
              <a:rPr sz="1200" dirty="0">
                <a:latin typeface="Times New Roman"/>
                <a:cs typeface="Times New Roman"/>
              </a:rPr>
              <a:t>, </a:t>
            </a:r>
            <a:r>
              <a:rPr sz="1200" spc="-5" dirty="0">
                <a:latin typeface="Times New Roman"/>
                <a:cs typeface="Times New Roman"/>
              </a:rPr>
              <a:t>Physical </a:t>
            </a:r>
            <a:r>
              <a:rPr sz="1200" dirty="0">
                <a:latin typeface="Times New Roman"/>
                <a:cs typeface="Times New Roman"/>
              </a:rPr>
              <a:t>layer </a:t>
            </a:r>
            <a:r>
              <a:rPr sz="1200" spc="-5" dirty="0">
                <a:latin typeface="Times New Roman"/>
                <a:cs typeface="Times New Roman"/>
              </a:rPr>
              <a:t>defines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Duration of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Bit</a:t>
            </a:r>
            <a:endParaRPr sz="12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410"/>
              </a:lnSpc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Means how long will a </a:t>
            </a:r>
            <a:r>
              <a:rPr sz="1200" spc="-5" dirty="0">
                <a:latin typeface="Times New Roman"/>
                <a:cs typeface="Times New Roman"/>
              </a:rPr>
              <a:t>bit</a:t>
            </a:r>
            <a:r>
              <a:rPr sz="1200" spc="-1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last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Font typeface="Meiryo"/>
              <a:buChar char="➢"/>
            </a:pPr>
            <a:endParaRPr sz="11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Synchronization of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Bits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Courier New"/>
              <a:buChar char="o"/>
            </a:pPr>
            <a:endParaRPr sz="11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410"/>
              </a:lnSpc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Sender and Receiver </a:t>
            </a:r>
            <a:r>
              <a:rPr sz="1200" spc="-5" dirty="0">
                <a:latin typeface="Times New Roman"/>
                <a:cs typeface="Times New Roman"/>
              </a:rPr>
              <a:t>must </a:t>
            </a:r>
            <a:r>
              <a:rPr sz="1200" dirty="0">
                <a:latin typeface="Times New Roman"/>
                <a:cs typeface="Times New Roman"/>
              </a:rPr>
              <a:t>be </a:t>
            </a:r>
            <a:r>
              <a:rPr sz="1200" spc="-5" dirty="0">
                <a:latin typeface="Times New Roman"/>
                <a:cs typeface="Times New Roman"/>
              </a:rPr>
              <a:t>synchronized </a:t>
            </a:r>
            <a:r>
              <a:rPr sz="1200" dirty="0">
                <a:latin typeface="Times New Roman"/>
                <a:cs typeface="Times New Roman"/>
              </a:rPr>
              <a:t>at the bit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level</a:t>
            </a:r>
            <a:endParaRPr sz="12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380"/>
              </a:lnSpc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Sender and Receiver </a:t>
            </a:r>
            <a:r>
              <a:rPr sz="1200" spc="-5" dirty="0">
                <a:latin typeface="Times New Roman"/>
                <a:cs typeface="Times New Roman"/>
              </a:rPr>
              <a:t>clocks must </a:t>
            </a:r>
            <a:r>
              <a:rPr sz="1200" dirty="0">
                <a:latin typeface="Times New Roman"/>
                <a:cs typeface="Times New Roman"/>
              </a:rPr>
              <a:t>be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synchronized</a:t>
            </a:r>
            <a:endParaRPr sz="12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410"/>
              </a:lnSpc>
              <a:buFont typeface="Meiryo"/>
              <a:buChar char="➢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It </a:t>
            </a:r>
            <a:r>
              <a:rPr sz="1200" dirty="0">
                <a:latin typeface="Times New Roman"/>
                <a:cs typeface="Times New Roman"/>
              </a:rPr>
              <a:t>is </a:t>
            </a:r>
            <a:r>
              <a:rPr sz="1200" spc="-5" dirty="0">
                <a:latin typeface="Times New Roman"/>
                <a:cs typeface="Times New Roman"/>
              </a:rPr>
              <a:t>done by Physical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layer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Font typeface="Meiryo"/>
              <a:buChar char="➢"/>
            </a:pPr>
            <a:endParaRPr sz="11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Line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Configuration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Courier New"/>
              <a:buChar char="o"/>
            </a:pPr>
            <a:endParaRPr sz="13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410"/>
              </a:lnSpc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Physical Layer is also </a:t>
            </a:r>
            <a:r>
              <a:rPr sz="1200" spc="-5" dirty="0">
                <a:latin typeface="Times New Roman"/>
                <a:cs typeface="Times New Roman"/>
              </a:rPr>
              <a:t>concerned with </a:t>
            </a:r>
            <a:r>
              <a:rPr sz="1200" dirty="0">
                <a:latin typeface="Times New Roman"/>
                <a:cs typeface="Times New Roman"/>
              </a:rPr>
              <a:t>Line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Configuration</a:t>
            </a:r>
            <a:endParaRPr sz="12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380"/>
              </a:lnSpc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Line </a:t>
            </a:r>
            <a:r>
              <a:rPr sz="1200" spc="-5" dirty="0">
                <a:latin typeface="Times New Roman"/>
                <a:cs typeface="Times New Roman"/>
              </a:rPr>
              <a:t>Configuration represents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connection of device with the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Medium</a:t>
            </a:r>
            <a:endParaRPr sz="12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410"/>
              </a:lnSpc>
              <a:buFont typeface="Meiryo"/>
              <a:buChar char="➢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Point-To-Point   or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Multipoint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buFont typeface="Meiryo"/>
              <a:buChar char="➢"/>
            </a:pP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Font typeface="Meiryo"/>
              <a:buChar char="➢"/>
            </a:pPr>
            <a:endParaRPr sz="11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Physical</a:t>
            </a:r>
            <a:r>
              <a:rPr sz="1200" spc="-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Topology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Courier New"/>
              <a:buChar char="o"/>
            </a:pPr>
            <a:endParaRPr sz="11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Mesh, Star, Ring, Bus</a:t>
            </a:r>
            <a:r>
              <a:rPr sz="1200" spc="-1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etc.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</a:t>
            </a:r>
            <a:r>
              <a:rPr spc="-5" dirty="0"/>
              <a:t>Copyright Virtual University of</a:t>
            </a:r>
            <a:r>
              <a:rPr spc="-80" dirty="0"/>
              <a:t> </a:t>
            </a:r>
            <a:r>
              <a:rPr spc="-5" dirty="0"/>
              <a:t>Pakistan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1305"/>
              </a:lnSpc>
            </a:pPr>
            <a:fld id="{81D60167-4931-47E6-BA6A-407CBD079E47}" type="slidenum">
              <a:rPr dirty="0"/>
              <a:t>13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489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45007"/>
            <a:ext cx="1799589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CS601-Data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Communication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71335" y="445007"/>
            <a:ext cx="24511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10" dirty="0">
                <a:latin typeface="Times New Roman"/>
                <a:cs typeface="Times New Roman"/>
              </a:rPr>
              <a:t>VU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637794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3000" y="9867900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30300" y="902207"/>
            <a:ext cx="5477510" cy="2182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Transmission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Mode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Courier New"/>
              <a:buChar char="o"/>
            </a:pPr>
            <a:endParaRPr sz="11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410"/>
              </a:lnSpc>
              <a:buFont typeface="Meiryo"/>
              <a:buChar char="➢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Physical </a:t>
            </a:r>
            <a:r>
              <a:rPr sz="1200" dirty="0">
                <a:latin typeface="Times New Roman"/>
                <a:cs typeface="Times New Roman"/>
              </a:rPr>
              <a:t>Layer also </a:t>
            </a:r>
            <a:r>
              <a:rPr sz="1200" spc="-5" dirty="0">
                <a:latin typeface="Times New Roman"/>
                <a:cs typeface="Times New Roman"/>
              </a:rPr>
              <a:t>defines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direction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Transmission </a:t>
            </a:r>
            <a:r>
              <a:rPr sz="1200" dirty="0">
                <a:latin typeface="Times New Roman"/>
                <a:cs typeface="Times New Roman"/>
              </a:rPr>
              <a:t>between 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devices</a:t>
            </a:r>
            <a:endParaRPr sz="12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410"/>
              </a:lnSpc>
              <a:buFont typeface="Meiryo"/>
              <a:buChar char="➢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Simplex. </a:t>
            </a:r>
            <a:r>
              <a:rPr sz="1200" dirty="0">
                <a:latin typeface="Times New Roman"/>
                <a:cs typeface="Times New Roman"/>
              </a:rPr>
              <a:t>Half Duplex, Full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Duplex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Meiryo"/>
              <a:buChar char="❖"/>
              <a:tabLst>
                <a:tab pos="241935" algn="l"/>
              </a:tabLst>
            </a:pPr>
            <a:r>
              <a:rPr sz="1400" b="1" spc="-5" dirty="0">
                <a:latin typeface="Times New Roman"/>
                <a:cs typeface="Times New Roman"/>
              </a:rPr>
              <a:t>Data Link Layer (Layer</a:t>
            </a:r>
            <a:r>
              <a:rPr sz="1400" b="1" spc="-2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2)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Times New Roman"/>
              <a:cs typeface="Times New Roman"/>
            </a:endParaRPr>
          </a:p>
          <a:p>
            <a:pPr marL="241300" indent="-228600">
              <a:lnSpc>
                <a:spcPts val="141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spc="-10" dirty="0">
                <a:latin typeface="Times New Roman"/>
                <a:cs typeface="Times New Roman"/>
              </a:rPr>
              <a:t>Transforms </a:t>
            </a:r>
            <a:r>
              <a:rPr sz="1200" spc="-5" dirty="0">
                <a:latin typeface="Times New Roman"/>
                <a:cs typeface="Times New Roman"/>
              </a:rPr>
              <a:t>physical </a:t>
            </a:r>
            <a:r>
              <a:rPr sz="1200" dirty="0">
                <a:latin typeface="Times New Roman"/>
                <a:cs typeface="Times New Roman"/>
              </a:rPr>
              <a:t>layer </a:t>
            </a:r>
            <a:r>
              <a:rPr sz="1200" spc="-5" dirty="0">
                <a:latin typeface="Times New Roman"/>
                <a:cs typeface="Times New Roman"/>
              </a:rPr>
              <a:t>which </a:t>
            </a:r>
            <a:r>
              <a:rPr sz="1200" dirty="0">
                <a:latin typeface="Times New Roman"/>
                <a:cs typeface="Times New Roman"/>
              </a:rPr>
              <a:t>is </a:t>
            </a:r>
            <a:r>
              <a:rPr sz="1200" spc="-5" dirty="0">
                <a:latin typeface="Times New Roman"/>
                <a:cs typeface="Times New Roman"/>
              </a:rPr>
              <a:t>raw transmission </a:t>
            </a:r>
            <a:r>
              <a:rPr sz="1200" dirty="0">
                <a:latin typeface="Times New Roman"/>
                <a:cs typeface="Times New Roman"/>
              </a:rPr>
              <a:t>facility to a reliable link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ts val="1375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Responsible for Node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Node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Delivery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ts val="1405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Makes physical layer look error free to the upper</a:t>
            </a:r>
            <a:r>
              <a:rPr sz="1200" spc="-1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layer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Times New Roman"/>
              <a:cs typeface="Times New Roman"/>
            </a:endParaRPr>
          </a:p>
          <a:p>
            <a:pPr marL="52069" algn="ctr">
              <a:lnSpc>
                <a:spcPct val="100000"/>
              </a:lnSpc>
              <a:spcBef>
                <a:spcPts val="5"/>
              </a:spcBef>
            </a:pPr>
            <a:r>
              <a:rPr sz="1200" b="1" u="heavy" dirty="0">
                <a:latin typeface="Times New Roman"/>
                <a:cs typeface="Times New Roman"/>
              </a:rPr>
              <a:t>Figure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0300" y="5974588"/>
            <a:ext cx="5471160" cy="3407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sz="1400" b="1" spc="-5" dirty="0">
                <a:latin typeface="Times New Roman"/>
                <a:cs typeface="Times New Roman"/>
              </a:rPr>
              <a:t>Functions of Data Link</a:t>
            </a:r>
            <a:r>
              <a:rPr sz="1400" b="1" spc="-1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Layer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Courier New"/>
              <a:buChar char="o"/>
              <a:tabLst>
                <a:tab pos="241300" algn="l"/>
              </a:tabLst>
            </a:pPr>
            <a:r>
              <a:rPr sz="1200" b="1" dirty="0">
                <a:latin typeface="Times New Roman"/>
                <a:cs typeface="Times New Roman"/>
              </a:rPr>
              <a:t>Framing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ourier New"/>
              <a:buChar char="o"/>
            </a:pPr>
            <a:endParaRPr sz="1200">
              <a:latin typeface="Times New Roman"/>
              <a:cs typeface="Times New Roman"/>
            </a:endParaRPr>
          </a:p>
          <a:p>
            <a:pPr marL="698500" marR="100965" lvl="1" indent="-228600">
              <a:lnSpc>
                <a:spcPts val="1380"/>
              </a:lnSpc>
              <a:spcBef>
                <a:spcPts val="5"/>
              </a:spcBef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The data link divides the stream of </a:t>
            </a:r>
            <a:r>
              <a:rPr sz="1200" spc="-5" dirty="0">
                <a:latin typeface="Times New Roman"/>
                <a:cs typeface="Times New Roman"/>
              </a:rPr>
              <a:t>bits </a:t>
            </a:r>
            <a:r>
              <a:rPr sz="1200" dirty="0">
                <a:latin typeface="Times New Roman"/>
                <a:cs typeface="Times New Roman"/>
              </a:rPr>
              <a:t>from Network layer into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manageable  </a:t>
            </a:r>
            <a:r>
              <a:rPr sz="1200" dirty="0">
                <a:latin typeface="Times New Roman"/>
                <a:cs typeface="Times New Roman"/>
              </a:rPr>
              <a:t>data units </a:t>
            </a:r>
            <a:r>
              <a:rPr sz="1200" spc="-5" dirty="0">
                <a:latin typeface="Times New Roman"/>
                <a:cs typeface="Times New Roman"/>
              </a:rPr>
              <a:t>called </a:t>
            </a:r>
            <a:r>
              <a:rPr sz="1200" dirty="0">
                <a:latin typeface="Times New Roman"/>
                <a:cs typeface="Times New Roman"/>
              </a:rPr>
              <a:t>“FRAMES”. This </a:t>
            </a:r>
            <a:r>
              <a:rPr sz="1200" spc="-5" dirty="0">
                <a:latin typeface="Times New Roman"/>
                <a:cs typeface="Times New Roman"/>
              </a:rPr>
              <a:t>process </a:t>
            </a:r>
            <a:r>
              <a:rPr sz="1200" dirty="0">
                <a:latin typeface="Times New Roman"/>
                <a:cs typeface="Times New Roman"/>
              </a:rPr>
              <a:t>is </a:t>
            </a:r>
            <a:r>
              <a:rPr sz="1200" spc="-5" dirty="0">
                <a:latin typeface="Times New Roman"/>
                <a:cs typeface="Times New Roman"/>
              </a:rPr>
              <a:t>known </a:t>
            </a:r>
            <a:r>
              <a:rPr sz="1200" dirty="0">
                <a:latin typeface="Times New Roman"/>
                <a:cs typeface="Times New Roman"/>
              </a:rPr>
              <a:t>as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Framing.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Font typeface="Meiryo"/>
              <a:buChar char="➢"/>
            </a:pPr>
            <a:endParaRPr sz="11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b="1" dirty="0">
                <a:latin typeface="Times New Roman"/>
                <a:cs typeface="Times New Roman"/>
              </a:rPr>
              <a:t>Physical</a:t>
            </a:r>
            <a:r>
              <a:rPr sz="1200" b="1" spc="-6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Addressing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Courier New"/>
              <a:buChar char="o"/>
            </a:pPr>
            <a:endParaRPr sz="11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410"/>
              </a:lnSpc>
              <a:buFont typeface="Meiryo"/>
              <a:buChar char="➢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Frames </a:t>
            </a:r>
            <a:r>
              <a:rPr sz="1200" dirty="0">
                <a:latin typeface="Times New Roman"/>
                <a:cs typeface="Times New Roman"/>
              </a:rPr>
              <a:t>need to be </a:t>
            </a:r>
            <a:r>
              <a:rPr sz="1200" spc="-5" dirty="0">
                <a:latin typeface="Times New Roman"/>
                <a:cs typeface="Times New Roman"/>
              </a:rPr>
              <a:t>transmitted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different systems </a:t>
            </a:r>
            <a:r>
              <a:rPr sz="1200" dirty="0">
                <a:latin typeface="Times New Roman"/>
                <a:cs typeface="Times New Roman"/>
              </a:rPr>
              <a:t>on a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network</a:t>
            </a:r>
            <a:endParaRPr sz="12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380"/>
              </a:lnSpc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Data Link layer adds a </a:t>
            </a:r>
            <a:r>
              <a:rPr sz="1200" spc="-5" dirty="0">
                <a:latin typeface="Times New Roman"/>
                <a:cs typeface="Times New Roman"/>
              </a:rPr>
              <a:t>HEADER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Frame</a:t>
            </a:r>
            <a:endParaRPr sz="1200">
              <a:latin typeface="Times New Roman"/>
              <a:cs typeface="Times New Roman"/>
            </a:endParaRPr>
          </a:p>
          <a:p>
            <a:pPr marL="698500" marR="5080" lvl="1" indent="-228600">
              <a:lnSpc>
                <a:spcPts val="1380"/>
              </a:lnSpc>
              <a:spcBef>
                <a:spcPts val="65"/>
              </a:spcBef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Header defines the physical address </a:t>
            </a:r>
            <a:r>
              <a:rPr sz="1200" spc="-5" dirty="0">
                <a:latin typeface="Times New Roman"/>
                <a:cs typeface="Times New Roman"/>
              </a:rPr>
              <a:t>of sender(Source </a:t>
            </a:r>
            <a:r>
              <a:rPr sz="1200" dirty="0">
                <a:latin typeface="Times New Roman"/>
                <a:cs typeface="Times New Roman"/>
              </a:rPr>
              <a:t>address) and/or </a:t>
            </a:r>
            <a:r>
              <a:rPr sz="1200" spc="-5" dirty="0">
                <a:latin typeface="Times New Roman"/>
                <a:cs typeface="Times New Roman"/>
              </a:rPr>
              <a:t>receiver  </a:t>
            </a:r>
            <a:r>
              <a:rPr sz="1200" dirty="0">
                <a:latin typeface="Times New Roman"/>
                <a:cs typeface="Times New Roman"/>
              </a:rPr>
              <a:t>address (Destination</a:t>
            </a:r>
            <a:r>
              <a:rPr sz="1200" spc="-1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address)</a:t>
            </a:r>
            <a:endParaRPr sz="1200">
              <a:latin typeface="Times New Roman"/>
              <a:cs typeface="Times New Roman"/>
            </a:endParaRPr>
          </a:p>
          <a:p>
            <a:pPr marL="698500" marR="142240" lvl="1" indent="-228600">
              <a:lnSpc>
                <a:spcPts val="1380"/>
              </a:lnSpc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If </a:t>
            </a:r>
            <a:r>
              <a:rPr sz="1200" spc="-5" dirty="0">
                <a:latin typeface="Times New Roman"/>
                <a:cs typeface="Times New Roman"/>
              </a:rPr>
              <a:t>frame </a:t>
            </a:r>
            <a:r>
              <a:rPr sz="1200" dirty="0">
                <a:latin typeface="Times New Roman"/>
                <a:cs typeface="Times New Roman"/>
              </a:rPr>
              <a:t>is intended for a device </a:t>
            </a:r>
            <a:r>
              <a:rPr sz="1200" spc="-5" dirty="0">
                <a:latin typeface="Times New Roman"/>
                <a:cs typeface="Times New Roman"/>
              </a:rPr>
              <a:t>outside </a:t>
            </a:r>
            <a:r>
              <a:rPr sz="1200" dirty="0">
                <a:latin typeface="Times New Roman"/>
                <a:cs typeface="Times New Roman"/>
              </a:rPr>
              <a:t>the network, the receiver address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  the address of the device that connects </a:t>
            </a:r>
            <a:r>
              <a:rPr sz="1200" spc="-5" dirty="0">
                <a:latin typeface="Times New Roman"/>
                <a:cs typeface="Times New Roman"/>
              </a:rPr>
              <a:t>one network </a:t>
            </a:r>
            <a:r>
              <a:rPr sz="1200" dirty="0">
                <a:latin typeface="Times New Roman"/>
                <a:cs typeface="Times New Roman"/>
              </a:rPr>
              <a:t>to the</a:t>
            </a:r>
            <a:r>
              <a:rPr sz="1200" spc="-1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other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Font typeface="Meiryo"/>
              <a:buChar char="➢"/>
            </a:pPr>
            <a:endParaRPr sz="1100">
              <a:latin typeface="Times New Roman"/>
              <a:cs typeface="Times New Roman"/>
            </a:endParaRPr>
          </a:p>
          <a:p>
            <a:pPr marL="241300" indent="-228600">
              <a:lnSpc>
                <a:spcPts val="1405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b="1" dirty="0">
                <a:latin typeface="Times New Roman"/>
                <a:cs typeface="Times New Roman"/>
              </a:rPr>
              <a:t>Flow</a:t>
            </a:r>
            <a:r>
              <a:rPr sz="1200" b="1" spc="-10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Control</a:t>
            </a:r>
            <a:endParaRPr sz="1200">
              <a:latin typeface="Times New Roman"/>
              <a:cs typeface="Times New Roman"/>
            </a:endParaRPr>
          </a:p>
          <a:p>
            <a:pPr marL="698500" marR="53340" lvl="1" indent="-228600">
              <a:lnSpc>
                <a:spcPts val="1380"/>
              </a:lnSpc>
              <a:spcBef>
                <a:spcPts val="60"/>
              </a:spcBef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Data Link layer </a:t>
            </a:r>
            <a:r>
              <a:rPr sz="1200" spc="-5" dirty="0">
                <a:latin typeface="Times New Roman"/>
                <a:cs typeface="Times New Roman"/>
              </a:rPr>
              <a:t>imposes </a:t>
            </a:r>
            <a:r>
              <a:rPr sz="1200" dirty="0">
                <a:latin typeface="Times New Roman"/>
                <a:cs typeface="Times New Roman"/>
              </a:rPr>
              <a:t>Flow Control </a:t>
            </a:r>
            <a:r>
              <a:rPr sz="1200" spc="-5" dirty="0">
                <a:latin typeface="Times New Roman"/>
                <a:cs typeface="Times New Roman"/>
              </a:rPr>
              <a:t>mechanisms </a:t>
            </a:r>
            <a:r>
              <a:rPr sz="1200" dirty="0">
                <a:latin typeface="Times New Roman"/>
                <a:cs typeface="Times New Roman"/>
              </a:rPr>
              <a:t>to prevent </a:t>
            </a:r>
            <a:r>
              <a:rPr sz="1200" spc="-5" dirty="0">
                <a:latin typeface="Times New Roman"/>
                <a:cs typeface="Times New Roman"/>
              </a:rPr>
              <a:t>overwhelming  the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receiver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35811" y="3426714"/>
            <a:ext cx="4719066" cy="21937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</a:t>
            </a:r>
            <a:r>
              <a:rPr spc="-5" dirty="0"/>
              <a:t>Copyright Virtual University of</a:t>
            </a:r>
            <a:r>
              <a:rPr spc="-80" dirty="0"/>
              <a:t> </a:t>
            </a:r>
            <a:r>
              <a:rPr spc="-5" dirty="0"/>
              <a:t>Pakistan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1305"/>
              </a:lnSpc>
            </a:pPr>
            <a:fld id="{81D60167-4931-47E6-BA6A-407CBD079E47}" type="slidenum">
              <a:rPr dirty="0"/>
              <a:t>14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6402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45007"/>
            <a:ext cx="1799589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CS601-Data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Communication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71335" y="445007"/>
            <a:ext cx="24511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10" dirty="0">
                <a:latin typeface="Times New Roman"/>
                <a:cs typeface="Times New Roman"/>
              </a:rPr>
              <a:t>VU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637794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3000" y="9867900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30300" y="903731"/>
            <a:ext cx="5523230" cy="33483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ts val="1405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b="1" dirty="0">
                <a:latin typeface="Times New Roman"/>
                <a:cs typeface="Times New Roman"/>
              </a:rPr>
              <a:t>Error</a:t>
            </a:r>
            <a:r>
              <a:rPr sz="1200" b="1" spc="-10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Control</a:t>
            </a:r>
            <a:endParaRPr sz="1200">
              <a:latin typeface="Times New Roman"/>
              <a:cs typeface="Times New Roman"/>
            </a:endParaRPr>
          </a:p>
          <a:p>
            <a:pPr marL="698500" marR="325120" lvl="1" indent="-228600">
              <a:lnSpc>
                <a:spcPts val="1380"/>
              </a:lnSpc>
              <a:spcBef>
                <a:spcPts val="60"/>
              </a:spcBef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Data link layer adds reliability to </a:t>
            </a:r>
            <a:r>
              <a:rPr sz="1200" spc="-5" dirty="0">
                <a:latin typeface="Times New Roman"/>
                <a:cs typeface="Times New Roman"/>
              </a:rPr>
              <a:t>physical </a:t>
            </a:r>
            <a:r>
              <a:rPr sz="1200" dirty="0">
                <a:latin typeface="Times New Roman"/>
                <a:cs typeface="Times New Roman"/>
              </a:rPr>
              <a:t>layer by adding </a:t>
            </a:r>
            <a:r>
              <a:rPr sz="1200" spc="-5" dirty="0">
                <a:latin typeface="Times New Roman"/>
                <a:cs typeface="Times New Roman"/>
              </a:rPr>
              <a:t>mechanisms </a:t>
            </a:r>
            <a:r>
              <a:rPr sz="1200" dirty="0">
                <a:latin typeface="Times New Roman"/>
                <a:cs typeface="Times New Roman"/>
              </a:rPr>
              <a:t>to  detect and </a:t>
            </a:r>
            <a:r>
              <a:rPr sz="1200" spc="-5" dirty="0">
                <a:latin typeface="Times New Roman"/>
                <a:cs typeface="Times New Roman"/>
              </a:rPr>
              <a:t>retransmit </a:t>
            </a:r>
            <a:r>
              <a:rPr sz="1200" dirty="0">
                <a:latin typeface="Times New Roman"/>
                <a:cs typeface="Times New Roman"/>
              </a:rPr>
              <a:t>lost or </a:t>
            </a:r>
            <a:r>
              <a:rPr sz="1200" spc="-5" dirty="0">
                <a:latin typeface="Times New Roman"/>
                <a:cs typeface="Times New Roman"/>
              </a:rPr>
              <a:t>damaged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frames</a:t>
            </a:r>
            <a:endParaRPr sz="12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315"/>
              </a:lnSpc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Also </a:t>
            </a:r>
            <a:r>
              <a:rPr sz="1200" spc="-5" dirty="0">
                <a:latin typeface="Times New Roman"/>
                <a:cs typeface="Times New Roman"/>
              </a:rPr>
              <a:t>uses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mechanism </a:t>
            </a:r>
            <a:r>
              <a:rPr sz="1200" dirty="0">
                <a:latin typeface="Times New Roman"/>
                <a:cs typeface="Times New Roman"/>
              </a:rPr>
              <a:t>to prevent </a:t>
            </a:r>
            <a:r>
              <a:rPr sz="1200" spc="-5" dirty="0">
                <a:latin typeface="Times New Roman"/>
                <a:cs typeface="Times New Roman"/>
              </a:rPr>
              <a:t>duplication of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frames</a:t>
            </a:r>
            <a:endParaRPr sz="12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410"/>
              </a:lnSpc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Error Control bits are added to the </a:t>
            </a:r>
            <a:r>
              <a:rPr sz="1200" spc="-5" dirty="0">
                <a:latin typeface="Times New Roman"/>
                <a:cs typeface="Times New Roman"/>
              </a:rPr>
              <a:t>form </a:t>
            </a:r>
            <a:r>
              <a:rPr sz="1200" dirty="0">
                <a:latin typeface="Times New Roman"/>
                <a:cs typeface="Times New Roman"/>
              </a:rPr>
              <a:t>in the</a:t>
            </a:r>
            <a:r>
              <a:rPr sz="1200" spc="-1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TRAILER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Font typeface="Meiryo"/>
              <a:buChar char="➢"/>
            </a:pPr>
            <a:endParaRPr sz="1100">
              <a:latin typeface="Times New Roman"/>
              <a:cs typeface="Times New Roman"/>
            </a:endParaRPr>
          </a:p>
          <a:p>
            <a:pPr marL="241300" indent="-228600">
              <a:lnSpc>
                <a:spcPts val="141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Access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Control</a:t>
            </a:r>
            <a:endParaRPr sz="12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380"/>
              </a:lnSpc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Two </a:t>
            </a:r>
            <a:r>
              <a:rPr sz="1200" spc="-5" dirty="0">
                <a:latin typeface="Times New Roman"/>
                <a:cs typeface="Times New Roman"/>
              </a:rPr>
              <a:t>or more devices </a:t>
            </a:r>
            <a:r>
              <a:rPr sz="1200" dirty="0">
                <a:latin typeface="Times New Roman"/>
                <a:cs typeface="Times New Roman"/>
              </a:rPr>
              <a:t>may </a:t>
            </a:r>
            <a:r>
              <a:rPr sz="1200" spc="-5" dirty="0">
                <a:latin typeface="Times New Roman"/>
                <a:cs typeface="Times New Roman"/>
              </a:rPr>
              <a:t>be </a:t>
            </a:r>
            <a:r>
              <a:rPr sz="1200" dirty="0">
                <a:latin typeface="Times New Roman"/>
                <a:cs typeface="Times New Roman"/>
              </a:rPr>
              <a:t>connected to a </a:t>
            </a:r>
            <a:r>
              <a:rPr sz="1200" spc="-5" dirty="0">
                <a:latin typeface="Times New Roman"/>
                <a:cs typeface="Times New Roman"/>
              </a:rPr>
              <a:t>single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link</a:t>
            </a:r>
            <a:endParaRPr sz="1200">
              <a:latin typeface="Times New Roman"/>
              <a:cs typeface="Times New Roman"/>
            </a:endParaRPr>
          </a:p>
          <a:p>
            <a:pPr marL="698500" marR="317500" lvl="1" indent="-228600">
              <a:lnSpc>
                <a:spcPts val="1380"/>
              </a:lnSpc>
              <a:spcBef>
                <a:spcPts val="65"/>
              </a:spcBef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Data link </a:t>
            </a:r>
            <a:r>
              <a:rPr sz="1200" spc="-5" dirty="0">
                <a:latin typeface="Times New Roman"/>
                <a:cs typeface="Times New Roman"/>
              </a:rPr>
              <a:t>protocols </a:t>
            </a:r>
            <a:r>
              <a:rPr sz="1200" dirty="0">
                <a:latin typeface="Times New Roman"/>
                <a:cs typeface="Times New Roman"/>
              </a:rPr>
              <a:t>are </a:t>
            </a:r>
            <a:r>
              <a:rPr sz="1200" spc="-5" dirty="0">
                <a:latin typeface="Times New Roman"/>
                <a:cs typeface="Times New Roman"/>
              </a:rPr>
              <a:t>necessary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determine </a:t>
            </a:r>
            <a:r>
              <a:rPr sz="1200" dirty="0">
                <a:latin typeface="Times New Roman"/>
                <a:cs typeface="Times New Roman"/>
              </a:rPr>
              <a:t>which device will have </a:t>
            </a:r>
            <a:r>
              <a:rPr sz="1200" spc="-5" dirty="0">
                <a:latin typeface="Times New Roman"/>
                <a:cs typeface="Times New Roman"/>
              </a:rPr>
              <a:t>the  </a:t>
            </a:r>
            <a:r>
              <a:rPr sz="1200" dirty="0">
                <a:latin typeface="Times New Roman"/>
                <a:cs typeface="Times New Roman"/>
              </a:rPr>
              <a:t>control of the link at a given</a:t>
            </a:r>
            <a:r>
              <a:rPr sz="1200" spc="-9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time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Times New Roman"/>
              <a:cs typeface="Times New Roman"/>
            </a:endParaRPr>
          </a:p>
          <a:p>
            <a:pPr marL="698500" indent="-228600">
              <a:lnSpc>
                <a:spcPts val="1405"/>
              </a:lnSpc>
              <a:buFont typeface="Meiryo"/>
              <a:buChar char="✓"/>
              <a:tabLst>
                <a:tab pos="698500" algn="l"/>
              </a:tabLst>
            </a:pPr>
            <a:r>
              <a:rPr sz="1200" b="1" u="heavy" spc="-5" dirty="0">
                <a:latin typeface="Times New Roman"/>
                <a:cs typeface="Times New Roman"/>
              </a:rPr>
              <a:t>EXAMPLE</a:t>
            </a:r>
            <a:endParaRPr sz="1200">
              <a:latin typeface="Times New Roman"/>
              <a:cs typeface="Times New Roman"/>
            </a:endParaRPr>
          </a:p>
          <a:p>
            <a:pPr marL="1384300" marR="476884" lvl="1" indent="-228600">
              <a:lnSpc>
                <a:spcPts val="1380"/>
              </a:lnSpc>
              <a:spcBef>
                <a:spcPts val="60"/>
              </a:spcBef>
              <a:buChar char="•"/>
              <a:tabLst>
                <a:tab pos="1383665" algn="l"/>
                <a:tab pos="1384300" algn="l"/>
              </a:tabLst>
            </a:pPr>
            <a:r>
              <a:rPr sz="1200" dirty="0">
                <a:latin typeface="Times New Roman"/>
                <a:cs typeface="Times New Roman"/>
              </a:rPr>
              <a:t>Node with physical address 10 sends a </a:t>
            </a:r>
            <a:r>
              <a:rPr sz="1200" spc="-5" dirty="0">
                <a:latin typeface="Times New Roman"/>
                <a:cs typeface="Times New Roman"/>
              </a:rPr>
              <a:t>frame </a:t>
            </a:r>
            <a:r>
              <a:rPr sz="1200" dirty="0">
                <a:latin typeface="Times New Roman"/>
                <a:cs typeface="Times New Roman"/>
              </a:rPr>
              <a:t>to a node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  physical address</a:t>
            </a:r>
            <a:r>
              <a:rPr sz="1200" spc="-1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87</a:t>
            </a:r>
            <a:endParaRPr sz="1200">
              <a:latin typeface="Times New Roman"/>
              <a:cs typeface="Times New Roman"/>
            </a:endParaRPr>
          </a:p>
          <a:p>
            <a:pPr marL="1384300" lvl="1" indent="-228600">
              <a:lnSpc>
                <a:spcPts val="1315"/>
              </a:lnSpc>
              <a:buChar char="•"/>
              <a:tabLst>
                <a:tab pos="1383665" algn="l"/>
                <a:tab pos="1384300" algn="l"/>
              </a:tabLst>
            </a:pPr>
            <a:r>
              <a:rPr sz="1200" dirty="0">
                <a:latin typeface="Times New Roman"/>
                <a:cs typeface="Times New Roman"/>
              </a:rPr>
              <a:t>Two nodes are connected by a</a:t>
            </a:r>
            <a:r>
              <a:rPr sz="1200" spc="-1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link.</a:t>
            </a:r>
            <a:endParaRPr sz="1200">
              <a:latin typeface="Times New Roman"/>
              <a:cs typeface="Times New Roman"/>
            </a:endParaRPr>
          </a:p>
          <a:p>
            <a:pPr marL="1384300" marR="5080" lvl="1" indent="-228600">
              <a:lnSpc>
                <a:spcPts val="1380"/>
              </a:lnSpc>
              <a:spcBef>
                <a:spcPts val="65"/>
              </a:spcBef>
              <a:buChar char="•"/>
              <a:tabLst>
                <a:tab pos="1383665" algn="l"/>
                <a:tab pos="1384300" algn="l"/>
              </a:tabLst>
            </a:pPr>
            <a:r>
              <a:rPr sz="1200" spc="-5" dirty="0">
                <a:latin typeface="Times New Roman"/>
                <a:cs typeface="Times New Roman"/>
              </a:rPr>
              <a:t>At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DL </a:t>
            </a:r>
            <a:r>
              <a:rPr sz="1200" dirty="0">
                <a:latin typeface="Times New Roman"/>
                <a:cs typeface="Times New Roman"/>
              </a:rPr>
              <a:t>level, this </a:t>
            </a:r>
            <a:r>
              <a:rPr sz="1200" spc="-5" dirty="0">
                <a:latin typeface="Times New Roman"/>
                <a:cs typeface="Times New Roman"/>
              </a:rPr>
              <a:t>frame contains </a:t>
            </a:r>
            <a:r>
              <a:rPr sz="1200" dirty="0">
                <a:latin typeface="Times New Roman"/>
                <a:cs typeface="Times New Roman"/>
              </a:rPr>
              <a:t>physical address in the </a:t>
            </a:r>
            <a:r>
              <a:rPr sz="1200" spc="-5" dirty="0">
                <a:latin typeface="Times New Roman"/>
                <a:cs typeface="Times New Roman"/>
              </a:rPr>
              <a:t>Header,  </a:t>
            </a:r>
            <a:r>
              <a:rPr sz="1200" dirty="0">
                <a:latin typeface="Times New Roman"/>
                <a:cs typeface="Times New Roman"/>
              </a:rPr>
              <a:t>This is </a:t>
            </a:r>
            <a:r>
              <a:rPr sz="1200" spc="-5" dirty="0">
                <a:latin typeface="Times New Roman"/>
                <a:cs typeface="Times New Roman"/>
              </a:rPr>
              <a:t>the only address </a:t>
            </a:r>
            <a:r>
              <a:rPr sz="1200" dirty="0">
                <a:latin typeface="Times New Roman"/>
                <a:cs typeface="Times New Roman"/>
              </a:rPr>
              <a:t>needed at this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level</a:t>
            </a:r>
            <a:endParaRPr sz="1200">
              <a:latin typeface="Times New Roman"/>
              <a:cs typeface="Times New Roman"/>
            </a:endParaRPr>
          </a:p>
          <a:p>
            <a:pPr marL="1384300" lvl="1" indent="-228600">
              <a:lnSpc>
                <a:spcPts val="1315"/>
              </a:lnSpc>
              <a:buChar char="•"/>
              <a:tabLst>
                <a:tab pos="1383665" algn="l"/>
                <a:tab pos="1384300" algn="l"/>
              </a:tabLst>
            </a:pPr>
            <a:r>
              <a:rPr sz="1200" dirty="0">
                <a:latin typeface="Times New Roman"/>
                <a:cs typeface="Times New Roman"/>
              </a:rPr>
              <a:t>Rest of header contains </a:t>
            </a:r>
            <a:r>
              <a:rPr sz="1200" spc="-5" dirty="0">
                <a:latin typeface="Times New Roman"/>
                <a:cs typeface="Times New Roman"/>
              </a:rPr>
              <a:t>other </a:t>
            </a:r>
            <a:r>
              <a:rPr sz="1200" dirty="0">
                <a:latin typeface="Times New Roman"/>
                <a:cs typeface="Times New Roman"/>
              </a:rPr>
              <a:t>info as</a:t>
            </a:r>
            <a:r>
              <a:rPr sz="1200" spc="-1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needed</a:t>
            </a:r>
            <a:endParaRPr sz="1200">
              <a:latin typeface="Times New Roman"/>
              <a:cs typeface="Times New Roman"/>
            </a:endParaRPr>
          </a:p>
          <a:p>
            <a:pPr marL="1384300" lvl="1" indent="-228600">
              <a:lnSpc>
                <a:spcPts val="1410"/>
              </a:lnSpc>
              <a:buChar char="•"/>
              <a:tabLst>
                <a:tab pos="1383665" algn="l"/>
                <a:tab pos="1384300" algn="l"/>
              </a:tabLst>
            </a:pPr>
            <a:r>
              <a:rPr sz="1200" dirty="0">
                <a:latin typeface="Times New Roman"/>
                <a:cs typeface="Times New Roman"/>
              </a:rPr>
              <a:t>Trailer </a:t>
            </a:r>
            <a:r>
              <a:rPr sz="1200" spc="-5" dirty="0">
                <a:latin typeface="Times New Roman"/>
                <a:cs typeface="Times New Roman"/>
              </a:rPr>
              <a:t>contains extra bits </a:t>
            </a:r>
            <a:r>
              <a:rPr sz="1200" dirty="0">
                <a:latin typeface="Times New Roman"/>
                <a:cs typeface="Times New Roman"/>
              </a:rPr>
              <a:t>needed </a:t>
            </a:r>
            <a:r>
              <a:rPr sz="1200" spc="-5" dirty="0">
                <a:latin typeface="Times New Roman"/>
                <a:cs typeface="Times New Roman"/>
              </a:rPr>
              <a:t>for error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detection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71600" y="4944617"/>
            <a:ext cx="5148884" cy="21229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30300" y="7231380"/>
            <a:ext cx="5455285" cy="2120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ts val="1410"/>
              </a:lnSpc>
              <a:buFont typeface="Meiryo"/>
              <a:buChar char="❖"/>
              <a:tabLst>
                <a:tab pos="2413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NETWORK</a:t>
            </a:r>
            <a:r>
              <a:rPr sz="1200" b="1" spc="-9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LAYER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370"/>
              </a:lnSpc>
            </a:pPr>
            <a:r>
              <a:rPr sz="1200" spc="-135" dirty="0">
                <a:latin typeface="Meiryo"/>
                <a:cs typeface="Meiryo"/>
              </a:rPr>
              <a:t>❖</a:t>
            </a:r>
            <a:endParaRPr sz="1200">
              <a:latin typeface="Meiryo"/>
              <a:cs typeface="Meiryo"/>
            </a:endParaRPr>
          </a:p>
          <a:p>
            <a:pPr marL="469900" lvl="1" indent="-228600">
              <a:lnSpc>
                <a:spcPts val="1370"/>
              </a:lnSpc>
              <a:buFont typeface="Courier New"/>
              <a:buChar char="o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Responsible for Source-to-Destination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delivery</a:t>
            </a:r>
            <a:endParaRPr sz="1200">
              <a:latin typeface="Times New Roman"/>
              <a:cs typeface="Times New Roman"/>
            </a:endParaRPr>
          </a:p>
          <a:p>
            <a:pPr marL="469900" lvl="1" indent="-228600">
              <a:lnSpc>
                <a:spcPts val="1380"/>
              </a:lnSpc>
              <a:buFont typeface="Courier New"/>
              <a:buChar char="o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DL </a:t>
            </a:r>
            <a:r>
              <a:rPr sz="1200" dirty="0">
                <a:latin typeface="Times New Roman"/>
                <a:cs typeface="Times New Roman"/>
              </a:rPr>
              <a:t>Layer oversees the delivery of data between 2 </a:t>
            </a:r>
            <a:r>
              <a:rPr sz="1200" spc="-5" dirty="0">
                <a:latin typeface="Times New Roman"/>
                <a:cs typeface="Times New Roman"/>
              </a:rPr>
              <a:t>systems </a:t>
            </a:r>
            <a:r>
              <a:rPr sz="1200" dirty="0">
                <a:latin typeface="Times New Roman"/>
                <a:cs typeface="Times New Roman"/>
              </a:rPr>
              <a:t>on the </a:t>
            </a:r>
            <a:r>
              <a:rPr sz="1200" spc="-5" dirty="0">
                <a:latin typeface="Times New Roman"/>
                <a:cs typeface="Times New Roman"/>
              </a:rPr>
              <a:t>same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network</a:t>
            </a:r>
            <a:endParaRPr sz="1200">
              <a:latin typeface="Times New Roman"/>
              <a:cs typeface="Times New Roman"/>
            </a:endParaRPr>
          </a:p>
          <a:p>
            <a:pPr marL="469900" marR="160020" lvl="1" indent="-228600">
              <a:lnSpc>
                <a:spcPts val="1380"/>
              </a:lnSpc>
              <a:spcBef>
                <a:spcPts val="65"/>
              </a:spcBef>
              <a:buFont typeface="Courier New"/>
              <a:buChar char="o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Network </a:t>
            </a:r>
            <a:r>
              <a:rPr sz="1200" dirty="0">
                <a:latin typeface="Times New Roman"/>
                <a:cs typeface="Times New Roman"/>
              </a:rPr>
              <a:t>Layer ensures that each </a:t>
            </a:r>
            <a:r>
              <a:rPr sz="1200" spc="-5" dirty="0">
                <a:latin typeface="Times New Roman"/>
                <a:cs typeface="Times New Roman"/>
              </a:rPr>
              <a:t>packet gets </a:t>
            </a:r>
            <a:r>
              <a:rPr sz="1200" dirty="0">
                <a:latin typeface="Times New Roman"/>
                <a:cs typeface="Times New Roman"/>
              </a:rPr>
              <a:t>from its point </a:t>
            </a:r>
            <a:r>
              <a:rPr sz="1200" spc="-5" dirty="0">
                <a:latin typeface="Times New Roman"/>
                <a:cs typeface="Times New Roman"/>
              </a:rPr>
              <a:t>of </a:t>
            </a:r>
            <a:r>
              <a:rPr sz="1200" dirty="0">
                <a:latin typeface="Times New Roman"/>
                <a:cs typeface="Times New Roman"/>
              </a:rPr>
              <a:t>origin to its final  </a:t>
            </a:r>
            <a:r>
              <a:rPr sz="1200" spc="-5" dirty="0">
                <a:latin typeface="Times New Roman"/>
                <a:cs typeface="Times New Roman"/>
              </a:rPr>
              <a:t>destination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Times New Roman"/>
              <a:cs typeface="Times New Roman"/>
            </a:endParaRPr>
          </a:p>
          <a:p>
            <a:pPr marL="469900" indent="-228600">
              <a:lnSpc>
                <a:spcPts val="1405"/>
              </a:lnSpc>
              <a:buFont typeface="Meiryo"/>
              <a:buChar char="➢"/>
              <a:tabLst>
                <a:tab pos="469900" algn="l"/>
              </a:tabLst>
            </a:pPr>
            <a:r>
              <a:rPr sz="1200" b="1" dirty="0">
                <a:latin typeface="Times New Roman"/>
                <a:cs typeface="Times New Roman"/>
              </a:rPr>
              <a:t>Node –to Node vs Source to</a:t>
            </a:r>
            <a:r>
              <a:rPr sz="1200" b="1" spc="-10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Destination</a:t>
            </a:r>
            <a:endParaRPr sz="1200">
              <a:latin typeface="Times New Roman"/>
              <a:cs typeface="Times New Roman"/>
            </a:endParaRPr>
          </a:p>
          <a:p>
            <a:pPr marL="927100" marR="5080" lvl="1" indent="-228600">
              <a:lnSpc>
                <a:spcPts val="1380"/>
              </a:lnSpc>
              <a:spcBef>
                <a:spcPts val="60"/>
              </a:spcBef>
              <a:buFont typeface="Meiryo"/>
              <a:buChar char="✓"/>
              <a:tabLst>
                <a:tab pos="927100" algn="l"/>
              </a:tabLst>
            </a:pPr>
            <a:r>
              <a:rPr sz="1200" dirty="0">
                <a:latin typeface="Times New Roman"/>
                <a:cs typeface="Times New Roman"/>
              </a:rPr>
              <a:t>If the two </a:t>
            </a:r>
            <a:r>
              <a:rPr sz="1200" spc="-5" dirty="0">
                <a:latin typeface="Times New Roman"/>
                <a:cs typeface="Times New Roman"/>
              </a:rPr>
              <a:t>systems </a:t>
            </a:r>
            <a:r>
              <a:rPr sz="1200" dirty="0">
                <a:latin typeface="Times New Roman"/>
                <a:cs typeface="Times New Roman"/>
              </a:rPr>
              <a:t>are </a:t>
            </a:r>
            <a:r>
              <a:rPr sz="1200" spc="-5" dirty="0">
                <a:latin typeface="Times New Roman"/>
                <a:cs typeface="Times New Roman"/>
              </a:rPr>
              <a:t>connected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the same </a:t>
            </a:r>
            <a:r>
              <a:rPr sz="1200" dirty="0">
                <a:latin typeface="Times New Roman"/>
                <a:cs typeface="Times New Roman"/>
              </a:rPr>
              <a:t>network, there is no need for  </a:t>
            </a:r>
            <a:r>
              <a:rPr sz="1200" spc="-5" dirty="0">
                <a:latin typeface="Times New Roman"/>
                <a:cs typeface="Times New Roman"/>
              </a:rPr>
              <a:t>Network </a:t>
            </a:r>
            <a:r>
              <a:rPr sz="1200" dirty="0">
                <a:latin typeface="Times New Roman"/>
                <a:cs typeface="Times New Roman"/>
              </a:rPr>
              <a:t>layer and </a:t>
            </a:r>
            <a:r>
              <a:rPr sz="1200" spc="-5" dirty="0">
                <a:latin typeface="Times New Roman"/>
                <a:cs typeface="Times New Roman"/>
              </a:rPr>
              <a:t>node –to node delivery is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enough</a:t>
            </a:r>
            <a:endParaRPr sz="1200">
              <a:latin typeface="Times New Roman"/>
              <a:cs typeface="Times New Roman"/>
            </a:endParaRPr>
          </a:p>
          <a:p>
            <a:pPr marL="927100" marR="190500" lvl="1" indent="-228600">
              <a:lnSpc>
                <a:spcPts val="1380"/>
              </a:lnSpc>
              <a:buFont typeface="Meiryo"/>
              <a:buChar char="✓"/>
              <a:tabLst>
                <a:tab pos="927100" algn="l"/>
              </a:tabLst>
            </a:pPr>
            <a:r>
              <a:rPr sz="1200" dirty="0">
                <a:latin typeface="Times New Roman"/>
                <a:cs typeface="Times New Roman"/>
              </a:rPr>
              <a:t>If two </a:t>
            </a:r>
            <a:r>
              <a:rPr sz="1200" spc="-5" dirty="0">
                <a:latin typeface="Times New Roman"/>
                <a:cs typeface="Times New Roman"/>
              </a:rPr>
              <a:t>systems </a:t>
            </a:r>
            <a:r>
              <a:rPr sz="1200" dirty="0">
                <a:latin typeface="Times New Roman"/>
                <a:cs typeface="Times New Roman"/>
              </a:rPr>
              <a:t>are connected to two </a:t>
            </a:r>
            <a:r>
              <a:rPr sz="1200" spc="-5" dirty="0">
                <a:latin typeface="Times New Roman"/>
                <a:cs typeface="Times New Roman"/>
              </a:rPr>
              <a:t>different networks, </a:t>
            </a:r>
            <a:r>
              <a:rPr sz="1200" dirty="0">
                <a:latin typeface="Times New Roman"/>
                <a:cs typeface="Times New Roman"/>
              </a:rPr>
              <a:t>there is </a:t>
            </a:r>
            <a:r>
              <a:rPr sz="1200" spc="-5" dirty="0">
                <a:latin typeface="Times New Roman"/>
                <a:cs typeface="Times New Roman"/>
              </a:rPr>
              <a:t>often </a:t>
            </a:r>
            <a:r>
              <a:rPr sz="1200" dirty="0">
                <a:latin typeface="Times New Roman"/>
                <a:cs typeface="Times New Roman"/>
              </a:rPr>
              <a:t>a  need for Source-to </a:t>
            </a:r>
            <a:r>
              <a:rPr sz="1200" spc="-5" dirty="0">
                <a:latin typeface="Times New Roman"/>
                <a:cs typeface="Times New Roman"/>
              </a:rPr>
              <a:t>destination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delivery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</a:t>
            </a:r>
            <a:r>
              <a:rPr spc="-5" dirty="0"/>
              <a:t>Copyright Virtual University of</a:t>
            </a:r>
            <a:r>
              <a:rPr spc="-80" dirty="0"/>
              <a:t> </a:t>
            </a:r>
            <a:r>
              <a:rPr spc="-5" dirty="0"/>
              <a:t>Pakistan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1305"/>
              </a:lnSpc>
            </a:pPr>
            <a:fld id="{81D60167-4931-47E6-BA6A-407CBD079E47}" type="slidenum">
              <a:rPr dirty="0"/>
              <a:t>15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8294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45007"/>
            <a:ext cx="1799589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CS601-Data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Communication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71335" y="445007"/>
            <a:ext cx="24511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10" dirty="0">
                <a:latin typeface="Times New Roman"/>
                <a:cs typeface="Times New Roman"/>
              </a:rPr>
              <a:t>VU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637794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3000" y="9867900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00200" y="914400"/>
            <a:ext cx="4232998" cy="18044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30300" y="2721102"/>
            <a:ext cx="5532755" cy="7002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sz="1200" b="1" dirty="0">
                <a:latin typeface="Times New Roman"/>
                <a:cs typeface="Times New Roman"/>
              </a:rPr>
              <a:t>Function of </a:t>
            </a:r>
            <a:r>
              <a:rPr sz="1200" b="1" spc="-5" dirty="0">
                <a:latin typeface="Times New Roman"/>
                <a:cs typeface="Times New Roman"/>
              </a:rPr>
              <a:t>Network</a:t>
            </a:r>
            <a:r>
              <a:rPr sz="1200" b="1" spc="-8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Layer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Courier New"/>
              <a:buChar char="o"/>
              <a:tabLst>
                <a:tab pos="241300" algn="l"/>
              </a:tabLst>
            </a:pPr>
            <a:r>
              <a:rPr sz="1200" b="1" dirty="0">
                <a:latin typeface="Times New Roman"/>
                <a:cs typeface="Times New Roman"/>
              </a:rPr>
              <a:t>Logical</a:t>
            </a:r>
            <a:r>
              <a:rPr sz="1200" b="1" spc="-5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Addressing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ourier New"/>
              <a:buChar char="o"/>
            </a:pPr>
            <a:endParaRPr sz="1200">
              <a:latin typeface="Times New Roman"/>
              <a:cs typeface="Times New Roman"/>
            </a:endParaRPr>
          </a:p>
          <a:p>
            <a:pPr marL="698500" marR="6985" lvl="1" indent="-228600">
              <a:lnSpc>
                <a:spcPts val="1380"/>
              </a:lnSpc>
              <a:spcBef>
                <a:spcPts val="5"/>
              </a:spcBef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Physical addressing </a:t>
            </a:r>
            <a:r>
              <a:rPr sz="1200" spc="-5" dirty="0">
                <a:latin typeface="Times New Roman"/>
                <a:cs typeface="Times New Roman"/>
              </a:rPr>
              <a:t>implemented </a:t>
            </a:r>
            <a:r>
              <a:rPr sz="1200" dirty="0">
                <a:latin typeface="Times New Roman"/>
                <a:cs typeface="Times New Roman"/>
              </a:rPr>
              <a:t>by </a:t>
            </a:r>
            <a:r>
              <a:rPr sz="1200" spc="-5" dirty="0">
                <a:latin typeface="Times New Roman"/>
                <a:cs typeface="Times New Roman"/>
              </a:rPr>
              <a:t>Data </a:t>
            </a:r>
            <a:r>
              <a:rPr sz="1200" dirty="0">
                <a:latin typeface="Times New Roman"/>
                <a:cs typeface="Times New Roman"/>
              </a:rPr>
              <a:t>link layer </a:t>
            </a:r>
            <a:r>
              <a:rPr sz="1200" spc="-5" dirty="0">
                <a:latin typeface="Times New Roman"/>
                <a:cs typeface="Times New Roman"/>
              </a:rPr>
              <a:t>handles </a:t>
            </a:r>
            <a:r>
              <a:rPr sz="1200" dirty="0">
                <a:latin typeface="Times New Roman"/>
                <a:cs typeface="Times New Roman"/>
              </a:rPr>
              <a:t>addressing  problem</a:t>
            </a:r>
            <a:r>
              <a:rPr sz="1200" spc="-1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locally</a:t>
            </a:r>
            <a:endParaRPr sz="1200">
              <a:latin typeface="Times New Roman"/>
              <a:cs typeface="Times New Roman"/>
            </a:endParaRPr>
          </a:p>
          <a:p>
            <a:pPr marL="698500" marR="8255" lvl="1" indent="-228600">
              <a:lnSpc>
                <a:spcPts val="1380"/>
              </a:lnSpc>
              <a:buFont typeface="Meiryo"/>
              <a:buChar char="➢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If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packet is going from one network to another, we need another addressing  </a:t>
            </a:r>
            <a:r>
              <a:rPr sz="1200" dirty="0">
                <a:latin typeface="Times New Roman"/>
                <a:cs typeface="Times New Roman"/>
              </a:rPr>
              <a:t>system to help distinguish source &amp; destination</a:t>
            </a:r>
            <a:r>
              <a:rPr sz="1200" spc="-1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systems</a:t>
            </a:r>
            <a:endParaRPr sz="1200">
              <a:latin typeface="Times New Roman"/>
              <a:cs typeface="Times New Roman"/>
            </a:endParaRPr>
          </a:p>
          <a:p>
            <a:pPr marL="698500" marR="5080" lvl="1" indent="-228600">
              <a:lnSpc>
                <a:spcPts val="1380"/>
              </a:lnSpc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Network layer adds Header to the data </a:t>
            </a:r>
            <a:r>
              <a:rPr sz="1200" spc="-5" dirty="0">
                <a:latin typeface="Times New Roman"/>
                <a:cs typeface="Times New Roman"/>
              </a:rPr>
              <a:t>coming </a:t>
            </a:r>
            <a:r>
              <a:rPr sz="1200" dirty="0">
                <a:latin typeface="Times New Roman"/>
                <a:cs typeface="Times New Roman"/>
              </a:rPr>
              <a:t>from upper layers that among  other things include </a:t>
            </a:r>
            <a:r>
              <a:rPr sz="1200" spc="-5" dirty="0">
                <a:latin typeface="Times New Roman"/>
                <a:cs typeface="Times New Roman"/>
              </a:rPr>
              <a:t>LOGICAL ADDRESS </a:t>
            </a:r>
            <a:r>
              <a:rPr sz="1200" dirty="0">
                <a:latin typeface="Times New Roman"/>
                <a:cs typeface="Times New Roman"/>
              </a:rPr>
              <a:t>of the sender </a:t>
            </a:r>
            <a:r>
              <a:rPr sz="1200" spc="-5" dirty="0">
                <a:latin typeface="Times New Roman"/>
                <a:cs typeface="Times New Roman"/>
              </a:rPr>
              <a:t>and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receiver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ts val="132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Routing</a:t>
            </a:r>
            <a:endParaRPr sz="1200">
              <a:latin typeface="Times New Roman"/>
              <a:cs typeface="Times New Roman"/>
            </a:endParaRPr>
          </a:p>
          <a:p>
            <a:pPr marL="698500" marR="6985" lvl="1" indent="-228600" algn="just">
              <a:lnSpc>
                <a:spcPts val="1380"/>
              </a:lnSpc>
              <a:spcBef>
                <a:spcPts val="60"/>
              </a:spcBef>
              <a:buFont typeface="Meiryo"/>
              <a:buChar char="➢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When independent networks or links are connected </a:t>
            </a:r>
            <a:r>
              <a:rPr sz="1200" dirty="0">
                <a:latin typeface="Times New Roman"/>
                <a:cs typeface="Times New Roman"/>
              </a:rPr>
              <a:t>together to create an  “internetwork”, the </a:t>
            </a:r>
            <a:r>
              <a:rPr sz="1200" spc="-5" dirty="0">
                <a:latin typeface="Times New Roman"/>
                <a:cs typeface="Times New Roman"/>
              </a:rPr>
              <a:t>internetworking devices route packets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their final  destination</a:t>
            </a:r>
            <a:endParaRPr sz="12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315"/>
              </a:lnSpc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Routers are those internetworking</a:t>
            </a:r>
            <a:r>
              <a:rPr sz="1200" spc="-1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devices</a:t>
            </a:r>
            <a:endParaRPr sz="12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410"/>
              </a:lnSpc>
              <a:buFont typeface="Meiryo"/>
              <a:buChar char="➢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One of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functions of Network layer </a:t>
            </a:r>
            <a:r>
              <a:rPr sz="1200" dirty="0">
                <a:latin typeface="Times New Roman"/>
                <a:cs typeface="Times New Roman"/>
              </a:rPr>
              <a:t>is to </a:t>
            </a:r>
            <a:r>
              <a:rPr sz="1200" spc="-5" dirty="0">
                <a:latin typeface="Times New Roman"/>
                <a:cs typeface="Times New Roman"/>
              </a:rPr>
              <a:t>define </a:t>
            </a:r>
            <a:r>
              <a:rPr sz="1200" dirty="0">
                <a:latin typeface="Times New Roman"/>
                <a:cs typeface="Times New Roman"/>
              </a:rPr>
              <a:t>this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route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Times New Roman"/>
              <a:cs typeface="Times New Roman"/>
            </a:endParaRPr>
          </a:p>
          <a:p>
            <a:pPr marL="241300" indent="-228600">
              <a:lnSpc>
                <a:spcPts val="1395"/>
              </a:lnSpc>
              <a:spcBef>
                <a:spcPts val="5"/>
              </a:spcBef>
              <a:buFont typeface="Meiryo"/>
              <a:buChar char="✓"/>
              <a:tabLst>
                <a:tab pos="241300" algn="l"/>
              </a:tabLst>
            </a:pPr>
            <a:r>
              <a:rPr sz="1200" b="1" u="heavy" dirty="0">
                <a:latin typeface="Times New Roman"/>
                <a:cs typeface="Times New Roman"/>
              </a:rPr>
              <a:t>Example </a:t>
            </a:r>
            <a:r>
              <a:rPr sz="1200" b="1" u="heavy" spc="-5" dirty="0">
                <a:latin typeface="Times New Roman"/>
                <a:cs typeface="Times New Roman"/>
              </a:rPr>
              <a:t>Network</a:t>
            </a:r>
            <a:r>
              <a:rPr sz="1200" b="1" u="heavy" spc="-80" dirty="0">
                <a:latin typeface="Times New Roman"/>
                <a:cs typeface="Times New Roman"/>
              </a:rPr>
              <a:t> </a:t>
            </a:r>
            <a:r>
              <a:rPr sz="1200" b="1" u="heavy" dirty="0">
                <a:latin typeface="Times New Roman"/>
                <a:cs typeface="Times New Roman"/>
              </a:rPr>
              <a:t>Layer</a:t>
            </a:r>
            <a:endParaRPr sz="1200">
              <a:latin typeface="Times New Roman"/>
              <a:cs typeface="Times New Roman"/>
            </a:endParaRPr>
          </a:p>
          <a:p>
            <a:pPr marL="927100" marR="8255">
              <a:lnSpc>
                <a:spcPct val="92400"/>
              </a:lnSpc>
              <a:spcBef>
                <a:spcPts val="95"/>
              </a:spcBef>
            </a:pPr>
            <a:r>
              <a:rPr sz="1600" spc="-5" dirty="0">
                <a:latin typeface="Times New Roman"/>
                <a:cs typeface="Times New Roman"/>
              </a:rPr>
              <a:t>•</a:t>
            </a:r>
            <a:r>
              <a:rPr sz="1200" spc="-5" dirty="0">
                <a:latin typeface="Times New Roman"/>
                <a:cs typeface="Times New Roman"/>
              </a:rPr>
              <a:t>We want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send data from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node with network </a:t>
            </a:r>
            <a:r>
              <a:rPr sz="1200" dirty="0">
                <a:latin typeface="Times New Roman"/>
                <a:cs typeface="Times New Roman"/>
              </a:rPr>
              <a:t>address </a:t>
            </a:r>
            <a:r>
              <a:rPr sz="1200" spc="-5" dirty="0">
                <a:latin typeface="Times New Roman"/>
                <a:cs typeface="Times New Roman"/>
              </a:rPr>
              <a:t>‘A’ </a:t>
            </a:r>
            <a:r>
              <a:rPr sz="1200" dirty="0">
                <a:latin typeface="Times New Roman"/>
                <a:cs typeface="Times New Roman"/>
              </a:rPr>
              <a:t>and </a:t>
            </a:r>
            <a:r>
              <a:rPr sz="1200" spc="-5" dirty="0">
                <a:latin typeface="Times New Roman"/>
                <a:cs typeface="Times New Roman"/>
              </a:rPr>
              <a:t>physical  address 10, located on one LAN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to</a:t>
            </a:r>
            <a:endParaRPr sz="1200">
              <a:latin typeface="Times New Roman"/>
              <a:cs typeface="Times New Roman"/>
            </a:endParaRPr>
          </a:p>
          <a:p>
            <a:pPr marL="927100" marR="6985">
              <a:lnSpc>
                <a:spcPct val="92400"/>
              </a:lnSpc>
              <a:spcBef>
                <a:spcPts val="60"/>
              </a:spcBef>
            </a:pPr>
            <a:r>
              <a:rPr sz="1600" spc="-5" dirty="0">
                <a:latin typeface="Times New Roman"/>
                <a:cs typeface="Times New Roman"/>
              </a:rPr>
              <a:t>•</a:t>
            </a:r>
            <a:r>
              <a:rPr sz="1200" spc="-5" dirty="0">
                <a:latin typeface="Times New Roman"/>
                <a:cs typeface="Times New Roman"/>
              </a:rPr>
              <a:t>A node with network </a:t>
            </a:r>
            <a:r>
              <a:rPr sz="1200" dirty="0">
                <a:latin typeface="Times New Roman"/>
                <a:cs typeface="Times New Roman"/>
              </a:rPr>
              <a:t>address </a:t>
            </a:r>
            <a:r>
              <a:rPr sz="1200" spc="-5" dirty="0">
                <a:latin typeface="Times New Roman"/>
                <a:cs typeface="Times New Roman"/>
              </a:rPr>
              <a:t>P </a:t>
            </a:r>
            <a:r>
              <a:rPr sz="1200" dirty="0">
                <a:latin typeface="Times New Roman"/>
                <a:cs typeface="Times New Roman"/>
              </a:rPr>
              <a:t>and </a:t>
            </a:r>
            <a:r>
              <a:rPr sz="1200" spc="-5" dirty="0">
                <a:latin typeface="Times New Roman"/>
                <a:cs typeface="Times New Roman"/>
              </a:rPr>
              <a:t>physical address 95 located on  </a:t>
            </a:r>
            <a:r>
              <a:rPr sz="1200" dirty="0">
                <a:latin typeface="Times New Roman"/>
                <a:cs typeface="Times New Roman"/>
              </a:rPr>
              <a:t>another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LAN</a:t>
            </a:r>
            <a:endParaRPr sz="1200">
              <a:latin typeface="Times New Roman"/>
              <a:cs typeface="Times New Roman"/>
            </a:endParaRPr>
          </a:p>
          <a:p>
            <a:pPr marL="927100" marR="7620">
              <a:lnSpc>
                <a:spcPct val="92700"/>
              </a:lnSpc>
              <a:spcBef>
                <a:spcPts val="55"/>
              </a:spcBef>
            </a:pPr>
            <a:r>
              <a:rPr sz="1600" spc="-5" dirty="0">
                <a:latin typeface="Times New Roman"/>
                <a:cs typeface="Times New Roman"/>
              </a:rPr>
              <a:t>•</a:t>
            </a:r>
            <a:r>
              <a:rPr sz="1200" spc="-5" dirty="0">
                <a:latin typeface="Times New Roman"/>
                <a:cs typeface="Times New Roman"/>
              </a:rPr>
              <a:t>Because </a:t>
            </a:r>
            <a:r>
              <a:rPr sz="1200" dirty="0">
                <a:latin typeface="Times New Roman"/>
                <a:cs typeface="Times New Roman"/>
              </a:rPr>
              <a:t>the two nodes are present on </a:t>
            </a:r>
            <a:r>
              <a:rPr sz="1200" spc="-5" dirty="0">
                <a:latin typeface="Times New Roman"/>
                <a:cs typeface="Times New Roman"/>
              </a:rPr>
              <a:t>two different networks, we cannot  use physical address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only</a:t>
            </a:r>
            <a:endParaRPr sz="1200">
              <a:latin typeface="Times New Roman"/>
              <a:cs typeface="Times New Roman"/>
            </a:endParaRPr>
          </a:p>
          <a:p>
            <a:pPr marL="927100" marR="5080">
              <a:lnSpc>
                <a:spcPts val="1370"/>
              </a:lnSpc>
              <a:spcBef>
                <a:spcPts val="235"/>
              </a:spcBef>
            </a:pPr>
            <a:r>
              <a:rPr sz="1400" spc="-5" dirty="0">
                <a:latin typeface="Times New Roman"/>
                <a:cs typeface="Times New Roman"/>
              </a:rPr>
              <a:t>•</a:t>
            </a:r>
            <a:r>
              <a:rPr sz="1200" spc="-5" dirty="0">
                <a:latin typeface="Times New Roman"/>
                <a:cs typeface="Times New Roman"/>
              </a:rPr>
              <a:t>We </a:t>
            </a:r>
            <a:r>
              <a:rPr sz="1200" dirty="0">
                <a:latin typeface="Times New Roman"/>
                <a:cs typeface="Times New Roman"/>
              </a:rPr>
              <a:t>need a Network address that can </a:t>
            </a:r>
            <a:r>
              <a:rPr sz="1200" spc="-5" dirty="0">
                <a:latin typeface="Times New Roman"/>
                <a:cs typeface="Times New Roman"/>
              </a:rPr>
              <a:t>pass </a:t>
            </a:r>
            <a:r>
              <a:rPr sz="1200" dirty="0">
                <a:latin typeface="Times New Roman"/>
                <a:cs typeface="Times New Roman"/>
              </a:rPr>
              <a:t>us from the Network  boundaries</a:t>
            </a:r>
            <a:endParaRPr sz="1200">
              <a:latin typeface="Times New Roman"/>
              <a:cs typeface="Times New Roman"/>
            </a:endParaRPr>
          </a:p>
          <a:p>
            <a:pPr marL="927100" marR="7620">
              <a:lnSpc>
                <a:spcPts val="1370"/>
              </a:lnSpc>
              <a:spcBef>
                <a:spcPts val="200"/>
              </a:spcBef>
            </a:pPr>
            <a:r>
              <a:rPr sz="1400" spc="-5" dirty="0">
                <a:latin typeface="Times New Roman"/>
                <a:cs typeface="Times New Roman"/>
              </a:rPr>
              <a:t>•</a:t>
            </a:r>
            <a:r>
              <a:rPr sz="1200" spc="-5" dirty="0">
                <a:latin typeface="Times New Roman"/>
                <a:cs typeface="Times New Roman"/>
              </a:rPr>
              <a:t>The </a:t>
            </a:r>
            <a:r>
              <a:rPr sz="1200" dirty="0">
                <a:latin typeface="Times New Roman"/>
                <a:cs typeface="Times New Roman"/>
              </a:rPr>
              <a:t>packet therefore </a:t>
            </a:r>
            <a:r>
              <a:rPr sz="1200" spc="-5" dirty="0">
                <a:latin typeface="Times New Roman"/>
                <a:cs typeface="Times New Roman"/>
              </a:rPr>
              <a:t>contains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logical </a:t>
            </a:r>
            <a:r>
              <a:rPr sz="1200" dirty="0">
                <a:latin typeface="Times New Roman"/>
                <a:cs typeface="Times New Roman"/>
              </a:rPr>
              <a:t>address which </a:t>
            </a:r>
            <a:r>
              <a:rPr sz="1200" spc="-5" dirty="0">
                <a:latin typeface="Times New Roman"/>
                <a:cs typeface="Times New Roman"/>
              </a:rPr>
              <a:t>remains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same  </a:t>
            </a:r>
            <a:r>
              <a:rPr sz="1200" dirty="0">
                <a:latin typeface="Times New Roman"/>
                <a:cs typeface="Times New Roman"/>
              </a:rPr>
              <a:t>from source to</a:t>
            </a:r>
            <a:r>
              <a:rPr sz="1200" spc="-1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destination</a:t>
            </a:r>
            <a:endParaRPr sz="1200">
              <a:latin typeface="Times New Roman"/>
              <a:cs typeface="Times New Roman"/>
            </a:endParaRPr>
          </a:p>
          <a:p>
            <a:pPr marL="927100" marR="7620">
              <a:lnSpc>
                <a:spcPts val="1370"/>
              </a:lnSpc>
              <a:spcBef>
                <a:spcPts val="200"/>
              </a:spcBef>
            </a:pPr>
            <a:r>
              <a:rPr sz="1400" spc="-5" dirty="0">
                <a:latin typeface="Times New Roman"/>
                <a:cs typeface="Times New Roman"/>
              </a:rPr>
              <a:t>•</a:t>
            </a:r>
            <a:r>
              <a:rPr sz="1200" spc="-5" dirty="0">
                <a:latin typeface="Times New Roman"/>
                <a:cs typeface="Times New Roman"/>
              </a:rPr>
              <a:t>The </a:t>
            </a:r>
            <a:r>
              <a:rPr sz="1200" dirty="0">
                <a:latin typeface="Times New Roman"/>
                <a:cs typeface="Times New Roman"/>
              </a:rPr>
              <a:t>physical address will change </a:t>
            </a:r>
            <a:r>
              <a:rPr sz="1200" spc="-5" dirty="0">
                <a:latin typeface="Times New Roman"/>
                <a:cs typeface="Times New Roman"/>
              </a:rPr>
              <a:t>when packet moves from one network  </a:t>
            </a:r>
            <a:r>
              <a:rPr sz="1200" dirty="0">
                <a:latin typeface="Times New Roman"/>
                <a:cs typeface="Times New Roman"/>
              </a:rPr>
              <a:t>to the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other</a:t>
            </a:r>
            <a:endParaRPr sz="1200">
              <a:latin typeface="Times New Roman"/>
              <a:cs typeface="Times New Roman"/>
            </a:endParaRPr>
          </a:p>
          <a:p>
            <a:pPr marL="927100">
              <a:lnSpc>
                <a:spcPts val="1525"/>
              </a:lnSpc>
            </a:pPr>
            <a:r>
              <a:rPr sz="1400" spc="-5" dirty="0">
                <a:latin typeface="Times New Roman"/>
                <a:cs typeface="Times New Roman"/>
              </a:rPr>
              <a:t>•</a:t>
            </a:r>
            <a:r>
              <a:rPr sz="1200" spc="-5" dirty="0">
                <a:latin typeface="Times New Roman"/>
                <a:cs typeface="Times New Roman"/>
              </a:rPr>
              <a:t>The box with </a:t>
            </a:r>
            <a:r>
              <a:rPr sz="1200" dirty="0">
                <a:latin typeface="Times New Roman"/>
                <a:cs typeface="Times New Roman"/>
              </a:rPr>
              <a:t>R is a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Router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590"/>
              </a:lnSpc>
            </a:pPr>
            <a:r>
              <a:rPr sz="1400" b="1" spc="-5" dirty="0">
                <a:latin typeface="Times New Roman"/>
                <a:cs typeface="Times New Roman"/>
              </a:rPr>
              <a:t>Summary</a:t>
            </a:r>
            <a:endParaRPr sz="1400">
              <a:latin typeface="Times New Roman"/>
              <a:cs typeface="Times New Roman"/>
            </a:endParaRPr>
          </a:p>
          <a:p>
            <a:pPr marL="469900" indent="-228600">
              <a:lnSpc>
                <a:spcPts val="1370"/>
              </a:lnSpc>
              <a:buFont typeface="Meiryo"/>
              <a:buChar char="*"/>
              <a:tabLst>
                <a:tab pos="469265" algn="l"/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OSI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Model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ts val="1380"/>
              </a:lnSpc>
              <a:buFont typeface="Meiryo"/>
              <a:buChar char="*"/>
              <a:tabLst>
                <a:tab pos="469265" algn="l"/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Function of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Layers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650"/>
              </a:lnSpc>
            </a:pPr>
            <a:r>
              <a:rPr sz="1400" b="1" spc="-5" dirty="0">
                <a:latin typeface="Times New Roman"/>
                <a:cs typeface="Times New Roman"/>
              </a:rPr>
              <a:t>Reading</a:t>
            </a:r>
            <a:r>
              <a:rPr sz="1400" b="1" spc="-5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Sections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Times New Roman"/>
              <a:cs typeface="Times New Roman"/>
            </a:endParaRPr>
          </a:p>
          <a:p>
            <a:pPr marL="469900" indent="-228600">
              <a:lnSpc>
                <a:spcPts val="1410"/>
              </a:lnSpc>
              <a:buFont typeface="Meiryo"/>
              <a:buChar char="*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Section 3.1,3.2, “Data Communications </a:t>
            </a:r>
            <a:r>
              <a:rPr sz="1200" dirty="0">
                <a:latin typeface="Times New Roman"/>
                <a:cs typeface="Times New Roman"/>
              </a:rPr>
              <a:t>and </a:t>
            </a:r>
            <a:r>
              <a:rPr sz="1200" spc="-5" dirty="0">
                <a:latin typeface="Times New Roman"/>
                <a:cs typeface="Times New Roman"/>
              </a:rPr>
              <a:t>Networking” 4th Edition by </a:t>
            </a:r>
            <a:r>
              <a:rPr sz="1200" spc="1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Behrouz</a:t>
            </a:r>
            <a:endParaRPr sz="1200">
              <a:latin typeface="Times New Roman"/>
              <a:cs typeface="Times New Roman"/>
            </a:endParaRPr>
          </a:p>
          <a:p>
            <a:pPr marL="655955" lvl="1" indent="-186055">
              <a:lnSpc>
                <a:spcPts val="1410"/>
              </a:lnSpc>
              <a:buAutoNum type="alphaUcPeriod"/>
              <a:tabLst>
                <a:tab pos="656590" algn="l"/>
              </a:tabLst>
            </a:pPr>
            <a:r>
              <a:rPr sz="1200" spc="-5" dirty="0">
                <a:latin typeface="Times New Roman"/>
                <a:cs typeface="Times New Roman"/>
              </a:rPr>
              <a:t>Forouzan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</a:t>
            </a:r>
            <a:r>
              <a:rPr spc="-5" dirty="0"/>
              <a:t>Copyright Virtual University of</a:t>
            </a:r>
            <a:r>
              <a:rPr spc="-80" dirty="0"/>
              <a:t> </a:t>
            </a:r>
            <a:r>
              <a:rPr spc="-5" dirty="0"/>
              <a:t>Pakistan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1305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2825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45007"/>
            <a:ext cx="1799589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CS601-Data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Communication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71335" y="445007"/>
            <a:ext cx="24511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10" dirty="0">
                <a:latin typeface="Times New Roman"/>
                <a:cs typeface="Times New Roman"/>
              </a:rPr>
              <a:t>VU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637794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3000" y="9867900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30300" y="940054"/>
            <a:ext cx="5528945" cy="2052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u="heavy" spc="-5" dirty="0">
                <a:latin typeface="Arial Black"/>
                <a:cs typeface="Arial Black"/>
              </a:rPr>
              <a:t>LECTURE</a:t>
            </a:r>
            <a:r>
              <a:rPr sz="2000" b="1" u="heavy" spc="-65" dirty="0">
                <a:latin typeface="Arial Black"/>
                <a:cs typeface="Arial Black"/>
              </a:rPr>
              <a:t> </a:t>
            </a:r>
            <a:r>
              <a:rPr sz="2000" b="1" u="heavy" spc="-5" dirty="0">
                <a:latin typeface="Arial Black"/>
                <a:cs typeface="Arial Black"/>
              </a:rPr>
              <a:t>#9</a:t>
            </a:r>
            <a:endParaRPr sz="20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buFont typeface="Meiryo"/>
              <a:buChar char="❖"/>
              <a:tabLst>
                <a:tab pos="469900" algn="l"/>
              </a:tabLst>
            </a:pPr>
            <a:r>
              <a:rPr sz="1600" b="1" u="heavy" spc="-5" dirty="0">
                <a:latin typeface="Times New Roman"/>
                <a:cs typeface="Times New Roman"/>
              </a:rPr>
              <a:t>Transport</a:t>
            </a:r>
            <a:r>
              <a:rPr sz="1600" b="1" u="heavy" spc="-45" dirty="0">
                <a:latin typeface="Times New Roman"/>
                <a:cs typeface="Times New Roman"/>
              </a:rPr>
              <a:t> </a:t>
            </a:r>
            <a:r>
              <a:rPr sz="1600" b="1" u="heavy" spc="-5" dirty="0">
                <a:latin typeface="Times New Roman"/>
                <a:cs typeface="Times New Roman"/>
              </a:rPr>
              <a:t>Layer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Times New Roman"/>
              <a:cs typeface="Times New Roman"/>
            </a:endParaRPr>
          </a:p>
          <a:p>
            <a:pPr marL="241300" indent="-228600">
              <a:lnSpc>
                <a:spcPts val="1410"/>
              </a:lnSpc>
              <a:spcBef>
                <a:spcPts val="5"/>
              </a:spcBef>
              <a:buFont typeface="Courier New"/>
              <a:buChar char="o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Responsible for </a:t>
            </a:r>
            <a:r>
              <a:rPr sz="1200" spc="-5" dirty="0">
                <a:latin typeface="Times New Roman"/>
                <a:cs typeface="Times New Roman"/>
              </a:rPr>
              <a:t>Source-to-Destination </a:t>
            </a:r>
            <a:r>
              <a:rPr sz="1200" dirty="0">
                <a:latin typeface="Times New Roman"/>
                <a:cs typeface="Times New Roman"/>
              </a:rPr>
              <a:t>delivery of Entire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Message</a:t>
            </a:r>
            <a:endParaRPr sz="120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1380"/>
              </a:lnSpc>
              <a:spcBef>
                <a:spcPts val="65"/>
              </a:spcBef>
              <a:buFont typeface="Courier New"/>
              <a:buChar char="o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Network Layer oversees source-to-destination delivery of the entire </a:t>
            </a:r>
            <a:r>
              <a:rPr sz="1200" spc="-5" dirty="0">
                <a:latin typeface="Times New Roman"/>
                <a:cs typeface="Times New Roman"/>
              </a:rPr>
              <a:t>packets </a:t>
            </a:r>
            <a:r>
              <a:rPr sz="1200" dirty="0">
                <a:latin typeface="Times New Roman"/>
                <a:cs typeface="Times New Roman"/>
              </a:rPr>
              <a:t>but it  </a:t>
            </a:r>
            <a:r>
              <a:rPr sz="1200" spc="-5" dirty="0">
                <a:latin typeface="Times New Roman"/>
                <a:cs typeface="Times New Roman"/>
              </a:rPr>
              <a:t>does not recognize </a:t>
            </a:r>
            <a:r>
              <a:rPr sz="1200" dirty="0">
                <a:latin typeface="Times New Roman"/>
                <a:cs typeface="Times New Roman"/>
              </a:rPr>
              <a:t>any </a:t>
            </a:r>
            <a:r>
              <a:rPr sz="1200" spc="-5" dirty="0">
                <a:latin typeface="Times New Roman"/>
                <a:cs typeface="Times New Roman"/>
              </a:rPr>
              <a:t>relationship </a:t>
            </a:r>
            <a:r>
              <a:rPr sz="1200" dirty="0">
                <a:latin typeface="Times New Roman"/>
                <a:cs typeface="Times New Roman"/>
              </a:rPr>
              <a:t>b/w those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packets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ts val="1315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Network </a:t>
            </a:r>
            <a:r>
              <a:rPr sz="1200" dirty="0">
                <a:latin typeface="Times New Roman"/>
                <a:cs typeface="Times New Roman"/>
              </a:rPr>
              <a:t>layer treats each </a:t>
            </a:r>
            <a:r>
              <a:rPr sz="1200" spc="-5" dirty="0">
                <a:latin typeface="Times New Roman"/>
                <a:cs typeface="Times New Roman"/>
              </a:rPr>
              <a:t>packet</a:t>
            </a:r>
            <a:r>
              <a:rPr sz="1200" spc="-1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independently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ts val="141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Transport </a:t>
            </a:r>
            <a:r>
              <a:rPr sz="1200" spc="-5" dirty="0">
                <a:latin typeface="Times New Roman"/>
                <a:cs typeface="Times New Roman"/>
              </a:rPr>
              <a:t>Layer </a:t>
            </a:r>
            <a:r>
              <a:rPr sz="1200" dirty="0">
                <a:latin typeface="Times New Roman"/>
                <a:cs typeface="Times New Roman"/>
              </a:rPr>
              <a:t>ensures that whole </a:t>
            </a:r>
            <a:r>
              <a:rPr sz="1200" spc="-5" dirty="0">
                <a:latin typeface="Times New Roman"/>
                <a:cs typeface="Times New Roman"/>
              </a:rPr>
              <a:t>message </a:t>
            </a:r>
            <a:r>
              <a:rPr sz="1200" dirty="0">
                <a:latin typeface="Times New Roman"/>
                <a:cs typeface="Times New Roman"/>
              </a:rPr>
              <a:t>arrives at the </a:t>
            </a:r>
            <a:r>
              <a:rPr sz="1200" spc="-5" dirty="0">
                <a:latin typeface="Times New Roman"/>
                <a:cs typeface="Times New Roman"/>
              </a:rPr>
              <a:t>destination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intact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00200" y="3324605"/>
            <a:ext cx="4647336" cy="24117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30300" y="6089903"/>
            <a:ext cx="5532120" cy="3347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sz="1200" b="1" dirty="0">
                <a:latin typeface="Times New Roman"/>
                <a:cs typeface="Times New Roman"/>
              </a:rPr>
              <a:t>Functions of Transport</a:t>
            </a:r>
            <a:r>
              <a:rPr sz="1200" b="1" spc="-11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Layer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Symbol"/>
              <a:buChar char=""/>
            </a:pPr>
            <a:endParaRPr sz="1100">
              <a:latin typeface="Times New Roman"/>
              <a:cs typeface="Times New Roman"/>
            </a:endParaRPr>
          </a:p>
          <a:p>
            <a:pPr marL="469900" lvl="1" indent="-228600">
              <a:lnSpc>
                <a:spcPct val="100000"/>
              </a:lnSpc>
              <a:buFont typeface="Courier New"/>
              <a:buChar char="o"/>
              <a:tabLst>
                <a:tab pos="469900" algn="l"/>
              </a:tabLst>
            </a:pPr>
            <a:r>
              <a:rPr sz="1200" b="1" dirty="0">
                <a:latin typeface="Times New Roman"/>
                <a:cs typeface="Times New Roman"/>
              </a:rPr>
              <a:t>Service Point</a:t>
            </a:r>
            <a:r>
              <a:rPr sz="1200" b="1" spc="-6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Addressing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Courier New"/>
              <a:buChar char="o"/>
            </a:pPr>
            <a:endParaRPr sz="1100">
              <a:latin typeface="Times New Roman"/>
              <a:cs typeface="Times New Roman"/>
            </a:endParaRPr>
          </a:p>
          <a:p>
            <a:pPr marL="698500" lvl="2" indent="-228600">
              <a:lnSpc>
                <a:spcPts val="1410"/>
              </a:lnSpc>
              <a:buFont typeface="Meiryo"/>
              <a:buChar char="➢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Computers </a:t>
            </a:r>
            <a:r>
              <a:rPr sz="1200" dirty="0">
                <a:latin typeface="Times New Roman"/>
                <a:cs typeface="Times New Roman"/>
              </a:rPr>
              <a:t>run several </a:t>
            </a:r>
            <a:r>
              <a:rPr sz="1200" spc="-5" dirty="0">
                <a:latin typeface="Times New Roman"/>
                <a:cs typeface="Times New Roman"/>
              </a:rPr>
              <a:t>programs </a:t>
            </a:r>
            <a:r>
              <a:rPr sz="1200" dirty="0">
                <a:latin typeface="Times New Roman"/>
                <a:cs typeface="Times New Roman"/>
              </a:rPr>
              <a:t>at the </a:t>
            </a:r>
            <a:r>
              <a:rPr sz="1200" spc="-5" dirty="0">
                <a:latin typeface="Times New Roman"/>
                <a:cs typeface="Times New Roman"/>
              </a:rPr>
              <a:t>same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time</a:t>
            </a:r>
            <a:endParaRPr sz="1200">
              <a:latin typeface="Times New Roman"/>
              <a:cs typeface="Times New Roman"/>
            </a:endParaRPr>
          </a:p>
          <a:p>
            <a:pPr marL="698500" marR="5715" lvl="2" indent="-228600" algn="just">
              <a:lnSpc>
                <a:spcPts val="1380"/>
              </a:lnSpc>
              <a:spcBef>
                <a:spcPts val="65"/>
              </a:spcBef>
              <a:buFont typeface="Meiryo"/>
              <a:buChar char="➢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Source-to-Destination delivery means </a:t>
            </a:r>
            <a:r>
              <a:rPr sz="1200" dirty="0">
                <a:latin typeface="Times New Roman"/>
                <a:cs typeface="Times New Roman"/>
              </a:rPr>
              <a:t>delivery </a:t>
            </a:r>
            <a:r>
              <a:rPr sz="1200" spc="-5" dirty="0">
                <a:latin typeface="Times New Roman"/>
                <a:cs typeface="Times New Roman"/>
              </a:rPr>
              <a:t>not only from only from one  computer </a:t>
            </a:r>
            <a:r>
              <a:rPr sz="1200" dirty="0">
                <a:latin typeface="Times New Roman"/>
                <a:cs typeface="Times New Roman"/>
              </a:rPr>
              <a:t>to the </a:t>
            </a:r>
            <a:r>
              <a:rPr sz="1200" spc="-5" dirty="0">
                <a:latin typeface="Times New Roman"/>
                <a:cs typeface="Times New Roman"/>
              </a:rPr>
              <a:t>other but </a:t>
            </a:r>
            <a:r>
              <a:rPr sz="1200" dirty="0">
                <a:latin typeface="Times New Roman"/>
                <a:cs typeface="Times New Roman"/>
              </a:rPr>
              <a:t>also from a specific </a:t>
            </a:r>
            <a:r>
              <a:rPr sz="1200" spc="-5" dirty="0">
                <a:latin typeface="Times New Roman"/>
                <a:cs typeface="Times New Roman"/>
              </a:rPr>
              <a:t>process </a:t>
            </a:r>
            <a:r>
              <a:rPr sz="1200" dirty="0">
                <a:latin typeface="Times New Roman"/>
                <a:cs typeface="Times New Roman"/>
              </a:rPr>
              <a:t>on </a:t>
            </a:r>
            <a:r>
              <a:rPr sz="1200" spc="-5" dirty="0">
                <a:latin typeface="Times New Roman"/>
                <a:cs typeface="Times New Roman"/>
              </a:rPr>
              <a:t>one computer </a:t>
            </a:r>
            <a:r>
              <a:rPr sz="1200" dirty="0">
                <a:latin typeface="Times New Roman"/>
                <a:cs typeface="Times New Roman"/>
              </a:rPr>
              <a:t>to a  specific </a:t>
            </a:r>
            <a:r>
              <a:rPr sz="1200" spc="-5" dirty="0">
                <a:latin typeface="Times New Roman"/>
                <a:cs typeface="Times New Roman"/>
              </a:rPr>
              <a:t>process </a:t>
            </a:r>
            <a:r>
              <a:rPr sz="1200" dirty="0">
                <a:latin typeface="Times New Roman"/>
                <a:cs typeface="Times New Roman"/>
              </a:rPr>
              <a:t>on the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other</a:t>
            </a:r>
            <a:endParaRPr sz="1200">
              <a:latin typeface="Times New Roman"/>
              <a:cs typeface="Times New Roman"/>
            </a:endParaRPr>
          </a:p>
          <a:p>
            <a:pPr marL="698500" marR="5715" lvl="2" indent="-228600">
              <a:lnSpc>
                <a:spcPts val="1380"/>
              </a:lnSpc>
              <a:buFont typeface="Meiryo"/>
              <a:buChar char="➢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Transport layer header includes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type of address called Service Point Address  </a:t>
            </a:r>
            <a:r>
              <a:rPr sz="1200" dirty="0">
                <a:latin typeface="Times New Roman"/>
                <a:cs typeface="Times New Roman"/>
              </a:rPr>
              <a:t>or PORT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Address</a:t>
            </a:r>
            <a:endParaRPr sz="1200">
              <a:latin typeface="Times New Roman"/>
              <a:cs typeface="Times New Roman"/>
            </a:endParaRPr>
          </a:p>
          <a:p>
            <a:pPr marL="698500" marR="5080" lvl="2" indent="-228600">
              <a:lnSpc>
                <a:spcPts val="1380"/>
              </a:lnSpc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Network </a:t>
            </a:r>
            <a:r>
              <a:rPr sz="1200" spc="-5" dirty="0">
                <a:latin typeface="Times New Roman"/>
                <a:cs typeface="Times New Roman"/>
              </a:rPr>
              <a:t>layer </a:t>
            </a:r>
            <a:r>
              <a:rPr sz="1200" dirty="0">
                <a:latin typeface="Times New Roman"/>
                <a:cs typeface="Times New Roman"/>
              </a:rPr>
              <a:t>each </a:t>
            </a:r>
            <a:r>
              <a:rPr sz="1200" spc="-5" dirty="0">
                <a:latin typeface="Times New Roman"/>
                <a:cs typeface="Times New Roman"/>
              </a:rPr>
              <a:t>packet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the </a:t>
            </a:r>
            <a:r>
              <a:rPr sz="1200" dirty="0">
                <a:latin typeface="Times New Roman"/>
                <a:cs typeface="Times New Roman"/>
              </a:rPr>
              <a:t>correct </a:t>
            </a:r>
            <a:r>
              <a:rPr sz="1200" spc="-5" dirty="0">
                <a:latin typeface="Times New Roman"/>
                <a:cs typeface="Times New Roman"/>
              </a:rPr>
              <a:t>computer </a:t>
            </a:r>
            <a:r>
              <a:rPr sz="1200" dirty="0">
                <a:latin typeface="Times New Roman"/>
                <a:cs typeface="Times New Roman"/>
              </a:rPr>
              <a:t>while Transport layer gets  entire </a:t>
            </a:r>
            <a:r>
              <a:rPr sz="1200" spc="-5" dirty="0">
                <a:latin typeface="Times New Roman"/>
                <a:cs typeface="Times New Roman"/>
              </a:rPr>
              <a:t>message </a:t>
            </a:r>
            <a:r>
              <a:rPr sz="1200" dirty="0">
                <a:latin typeface="Times New Roman"/>
                <a:cs typeface="Times New Roman"/>
              </a:rPr>
              <a:t>to the correct </a:t>
            </a:r>
            <a:r>
              <a:rPr sz="1200" spc="-5" dirty="0">
                <a:latin typeface="Times New Roman"/>
                <a:cs typeface="Times New Roman"/>
              </a:rPr>
              <a:t>process </a:t>
            </a:r>
            <a:r>
              <a:rPr sz="1200" dirty="0">
                <a:latin typeface="Times New Roman"/>
                <a:cs typeface="Times New Roman"/>
              </a:rPr>
              <a:t>on that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comuter</a:t>
            </a:r>
            <a:endParaRPr sz="1200">
              <a:latin typeface="Times New Roman"/>
              <a:cs typeface="Times New Roman"/>
            </a:endParaRPr>
          </a:p>
          <a:p>
            <a:pPr lvl="2">
              <a:lnSpc>
                <a:spcPct val="100000"/>
              </a:lnSpc>
              <a:spcBef>
                <a:spcPts val="30"/>
              </a:spcBef>
              <a:buFont typeface="Meiryo"/>
              <a:buChar char="➢"/>
            </a:pPr>
            <a:endParaRPr sz="1100">
              <a:latin typeface="Times New Roman"/>
              <a:cs typeface="Times New Roman"/>
            </a:endParaRPr>
          </a:p>
          <a:p>
            <a:pPr marL="469900" lvl="1" indent="-228600">
              <a:lnSpc>
                <a:spcPct val="100000"/>
              </a:lnSpc>
              <a:buFont typeface="Courier New"/>
              <a:buChar char="o"/>
              <a:tabLst>
                <a:tab pos="469900" algn="l"/>
              </a:tabLst>
            </a:pPr>
            <a:r>
              <a:rPr sz="1200" b="1" dirty="0">
                <a:latin typeface="Times New Roman"/>
                <a:cs typeface="Times New Roman"/>
              </a:rPr>
              <a:t>Segmentation </a:t>
            </a:r>
            <a:r>
              <a:rPr sz="1200" b="1" spc="-5" dirty="0">
                <a:latin typeface="Times New Roman"/>
                <a:cs typeface="Times New Roman"/>
              </a:rPr>
              <a:t>and</a:t>
            </a:r>
            <a:r>
              <a:rPr sz="1200" b="1" spc="-9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Reassembly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Courier New"/>
              <a:buChar char="o"/>
            </a:pPr>
            <a:endParaRPr sz="1100">
              <a:latin typeface="Times New Roman"/>
              <a:cs typeface="Times New Roman"/>
            </a:endParaRPr>
          </a:p>
          <a:p>
            <a:pPr marL="698500" lvl="2" indent="-228600">
              <a:lnSpc>
                <a:spcPts val="1410"/>
              </a:lnSpc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Message is divided into </a:t>
            </a:r>
            <a:r>
              <a:rPr sz="1200" spc="-5" dirty="0">
                <a:latin typeface="Times New Roman"/>
                <a:cs typeface="Times New Roman"/>
              </a:rPr>
              <a:t>transmittable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segments</a:t>
            </a:r>
            <a:endParaRPr sz="1200">
              <a:latin typeface="Times New Roman"/>
              <a:cs typeface="Times New Roman"/>
            </a:endParaRPr>
          </a:p>
          <a:p>
            <a:pPr marL="698500" lvl="2" indent="-228600">
              <a:lnSpc>
                <a:spcPts val="1380"/>
              </a:lnSpc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Each </a:t>
            </a:r>
            <a:r>
              <a:rPr sz="1200" spc="-5" dirty="0">
                <a:latin typeface="Times New Roman"/>
                <a:cs typeface="Times New Roman"/>
              </a:rPr>
              <a:t>segment </a:t>
            </a:r>
            <a:r>
              <a:rPr sz="1200" dirty="0">
                <a:latin typeface="Times New Roman"/>
                <a:cs typeface="Times New Roman"/>
              </a:rPr>
              <a:t>contains a sequence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number</a:t>
            </a:r>
            <a:endParaRPr sz="1200">
              <a:latin typeface="Times New Roman"/>
              <a:cs typeface="Times New Roman"/>
            </a:endParaRPr>
          </a:p>
          <a:p>
            <a:pPr marL="698500" marR="5715" lvl="2" indent="-228600">
              <a:lnSpc>
                <a:spcPts val="1380"/>
              </a:lnSpc>
              <a:spcBef>
                <a:spcPts val="65"/>
              </a:spcBef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These sequence no.s enable Transport layer at </a:t>
            </a:r>
            <a:r>
              <a:rPr sz="1200" spc="-5" dirty="0">
                <a:latin typeface="Times New Roman"/>
                <a:cs typeface="Times New Roman"/>
              </a:rPr>
              <a:t>the receiving </a:t>
            </a:r>
            <a:r>
              <a:rPr sz="1200" dirty="0">
                <a:latin typeface="Times New Roman"/>
                <a:cs typeface="Times New Roman"/>
              </a:rPr>
              <a:t>m/c to </a:t>
            </a:r>
            <a:r>
              <a:rPr sz="1200" spc="-5" dirty="0">
                <a:latin typeface="Times New Roman"/>
                <a:cs typeface="Times New Roman"/>
              </a:rPr>
              <a:t>reassemble  message </a:t>
            </a:r>
            <a:r>
              <a:rPr sz="1200" dirty="0">
                <a:latin typeface="Times New Roman"/>
                <a:cs typeface="Times New Roman"/>
              </a:rPr>
              <a:t>correctly at the </a:t>
            </a:r>
            <a:r>
              <a:rPr sz="1200" spc="-5" dirty="0">
                <a:latin typeface="Times New Roman"/>
                <a:cs typeface="Times New Roman"/>
              </a:rPr>
              <a:t>destination </a:t>
            </a:r>
            <a:r>
              <a:rPr sz="1200" dirty="0">
                <a:latin typeface="Times New Roman"/>
                <a:cs typeface="Times New Roman"/>
              </a:rPr>
              <a:t>and to </a:t>
            </a:r>
            <a:r>
              <a:rPr sz="1200" spc="-5" dirty="0">
                <a:latin typeface="Times New Roman"/>
                <a:cs typeface="Times New Roman"/>
              </a:rPr>
              <a:t>identify </a:t>
            </a:r>
            <a:r>
              <a:rPr sz="1200" dirty="0">
                <a:latin typeface="Times New Roman"/>
                <a:cs typeface="Times New Roman"/>
              </a:rPr>
              <a:t>and replace lost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packets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</a:t>
            </a:r>
            <a:r>
              <a:rPr spc="-5" dirty="0"/>
              <a:t>Copyright Virtual University of</a:t>
            </a:r>
            <a:r>
              <a:rPr spc="-80" dirty="0"/>
              <a:t> </a:t>
            </a:r>
            <a:r>
              <a:rPr spc="-5" dirty="0"/>
              <a:t>Pakistan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1305"/>
              </a:lnSpc>
            </a:pPr>
            <a:fld id="{81D60167-4931-47E6-BA6A-407CBD079E47}" type="slidenum">
              <a:rPr dirty="0"/>
              <a:t>17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7038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45007"/>
            <a:ext cx="1799589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CS601-Data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Communication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71335" y="445007"/>
            <a:ext cx="24511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10" dirty="0">
                <a:latin typeface="Times New Roman"/>
                <a:cs typeface="Times New Roman"/>
              </a:rPr>
              <a:t>VU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637794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3000" y="9867900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58900" y="903731"/>
            <a:ext cx="5304155" cy="4926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b="1" dirty="0">
                <a:latin typeface="Times New Roman"/>
                <a:cs typeface="Times New Roman"/>
              </a:rPr>
              <a:t>Connection</a:t>
            </a:r>
            <a:r>
              <a:rPr sz="1200" b="1" spc="-10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Control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Courier New"/>
              <a:buChar char="o"/>
            </a:pPr>
            <a:endParaRPr sz="1100">
              <a:latin typeface="Times New Roman"/>
              <a:cs typeface="Times New Roman"/>
            </a:endParaRPr>
          </a:p>
          <a:p>
            <a:pPr marL="469900" lvl="1" indent="-228600">
              <a:lnSpc>
                <a:spcPts val="1415"/>
              </a:lnSpc>
              <a:buFont typeface="Meiryo"/>
              <a:buChar char="➢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Transport layer can be either </a:t>
            </a:r>
            <a:r>
              <a:rPr sz="1200" spc="-5" dirty="0">
                <a:latin typeface="Times New Roman"/>
                <a:cs typeface="Times New Roman"/>
              </a:rPr>
              <a:t>connection-less </a:t>
            </a:r>
            <a:r>
              <a:rPr sz="1200" dirty="0">
                <a:latin typeface="Times New Roman"/>
                <a:cs typeface="Times New Roman"/>
              </a:rPr>
              <a:t>or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connection-oriented</a:t>
            </a:r>
            <a:endParaRPr sz="1200">
              <a:latin typeface="Times New Roman"/>
              <a:cs typeface="Times New Roman"/>
            </a:endParaRPr>
          </a:p>
          <a:p>
            <a:pPr marL="469900" lvl="1" indent="-228600">
              <a:lnSpc>
                <a:spcPts val="1380"/>
              </a:lnSpc>
              <a:buFont typeface="Meiryo"/>
              <a:buChar char="➢"/>
              <a:tabLst>
                <a:tab pos="469900" algn="l"/>
              </a:tabLst>
            </a:pPr>
            <a:r>
              <a:rPr sz="1200" b="1" u="heavy" dirty="0">
                <a:latin typeface="Times New Roman"/>
                <a:cs typeface="Times New Roman"/>
              </a:rPr>
              <a:t>Connectionless</a:t>
            </a:r>
            <a:endParaRPr sz="1200">
              <a:latin typeface="Times New Roman"/>
              <a:cs typeface="Times New Roman"/>
            </a:endParaRPr>
          </a:p>
          <a:p>
            <a:pPr marL="1155700" marR="6985">
              <a:lnSpc>
                <a:spcPts val="1380"/>
              </a:lnSpc>
              <a:spcBef>
                <a:spcPts val="60"/>
              </a:spcBef>
            </a:pPr>
            <a:r>
              <a:rPr sz="1200" dirty="0">
                <a:latin typeface="Times New Roman"/>
                <a:cs typeface="Times New Roman"/>
              </a:rPr>
              <a:t>Treats each </a:t>
            </a:r>
            <a:r>
              <a:rPr sz="1200" spc="-5" dirty="0">
                <a:latin typeface="Times New Roman"/>
                <a:cs typeface="Times New Roman"/>
              </a:rPr>
              <a:t>segment </a:t>
            </a:r>
            <a:r>
              <a:rPr sz="1200" dirty="0">
                <a:latin typeface="Times New Roman"/>
                <a:cs typeface="Times New Roman"/>
              </a:rPr>
              <a:t>as an </a:t>
            </a:r>
            <a:r>
              <a:rPr sz="1200" spc="-5" dirty="0">
                <a:latin typeface="Times New Roman"/>
                <a:cs typeface="Times New Roman"/>
              </a:rPr>
              <a:t>independent packet </a:t>
            </a:r>
            <a:r>
              <a:rPr sz="1200" dirty="0">
                <a:latin typeface="Times New Roman"/>
                <a:cs typeface="Times New Roman"/>
              </a:rPr>
              <a:t>and </a:t>
            </a:r>
            <a:r>
              <a:rPr sz="1200" spc="-5" dirty="0">
                <a:latin typeface="Times New Roman"/>
                <a:cs typeface="Times New Roman"/>
              </a:rPr>
              <a:t>delivers </a:t>
            </a:r>
            <a:r>
              <a:rPr sz="1200" dirty="0">
                <a:latin typeface="Times New Roman"/>
                <a:cs typeface="Times New Roman"/>
              </a:rPr>
              <a:t>it to </a:t>
            </a:r>
            <a:r>
              <a:rPr sz="1200" spc="-5" dirty="0">
                <a:latin typeface="Times New Roman"/>
                <a:cs typeface="Times New Roman"/>
              </a:rPr>
              <a:t>the  transport layer </a:t>
            </a:r>
            <a:r>
              <a:rPr sz="1200" dirty="0">
                <a:latin typeface="Times New Roman"/>
                <a:cs typeface="Times New Roman"/>
              </a:rPr>
              <a:t>of the </a:t>
            </a:r>
            <a:r>
              <a:rPr sz="1200" spc="-5" dirty="0">
                <a:latin typeface="Times New Roman"/>
                <a:cs typeface="Times New Roman"/>
              </a:rPr>
              <a:t>destination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m/c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Times New Roman"/>
              <a:cs typeface="Times New Roman"/>
            </a:endParaRPr>
          </a:p>
          <a:p>
            <a:pPr marL="469900" lvl="1" indent="-228600">
              <a:lnSpc>
                <a:spcPts val="1405"/>
              </a:lnSpc>
              <a:buFont typeface="Meiryo"/>
              <a:buChar char="➢"/>
              <a:tabLst>
                <a:tab pos="469900" algn="l"/>
              </a:tabLst>
            </a:pPr>
            <a:r>
              <a:rPr sz="1200" b="1" u="heavy" spc="-5" dirty="0">
                <a:latin typeface="Times New Roman"/>
                <a:cs typeface="Times New Roman"/>
              </a:rPr>
              <a:t>Connection-Oriented</a:t>
            </a:r>
            <a:endParaRPr sz="1200">
              <a:latin typeface="Times New Roman"/>
              <a:cs typeface="Times New Roman"/>
            </a:endParaRPr>
          </a:p>
          <a:p>
            <a:pPr marL="1155700" marR="6350">
              <a:lnSpc>
                <a:spcPts val="1380"/>
              </a:lnSpc>
              <a:spcBef>
                <a:spcPts val="60"/>
              </a:spcBef>
            </a:pPr>
            <a:r>
              <a:rPr sz="1200" spc="-5" dirty="0">
                <a:latin typeface="Times New Roman"/>
                <a:cs typeface="Times New Roman"/>
              </a:rPr>
              <a:t>A </a:t>
            </a:r>
            <a:r>
              <a:rPr sz="1200" dirty="0">
                <a:latin typeface="Times New Roman"/>
                <a:cs typeface="Times New Roman"/>
              </a:rPr>
              <a:t>connection is established </a:t>
            </a:r>
            <a:r>
              <a:rPr sz="1200" spc="-5" dirty="0">
                <a:latin typeface="Times New Roman"/>
                <a:cs typeface="Times New Roman"/>
              </a:rPr>
              <a:t>first </a:t>
            </a:r>
            <a:r>
              <a:rPr sz="1200" dirty="0">
                <a:latin typeface="Times New Roman"/>
                <a:cs typeface="Times New Roman"/>
              </a:rPr>
              <a:t>with </a:t>
            </a:r>
            <a:r>
              <a:rPr sz="1200" spc="-5" dirty="0">
                <a:latin typeface="Times New Roman"/>
                <a:cs typeface="Times New Roman"/>
              </a:rPr>
              <a:t>Transport layer before  </a:t>
            </a:r>
            <a:r>
              <a:rPr sz="1200" dirty="0">
                <a:latin typeface="Times New Roman"/>
                <a:cs typeface="Times New Roman"/>
              </a:rPr>
              <a:t>delivering </a:t>
            </a:r>
            <a:r>
              <a:rPr sz="1200" spc="-5" dirty="0">
                <a:latin typeface="Times New Roman"/>
                <a:cs typeface="Times New Roman"/>
              </a:rPr>
              <a:t>the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packet.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00">
              <a:latin typeface="Times New Roman"/>
              <a:cs typeface="Times New Roman"/>
            </a:endParaRPr>
          </a:p>
          <a:p>
            <a:pPr marL="469900" lvl="1" indent="-228600">
              <a:lnSpc>
                <a:spcPct val="100000"/>
              </a:lnSpc>
              <a:spcBef>
                <a:spcPts val="5"/>
              </a:spcBef>
              <a:buFont typeface="Meiryo"/>
              <a:buChar char="➢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After </a:t>
            </a:r>
            <a:r>
              <a:rPr sz="1200" dirty="0">
                <a:latin typeface="Times New Roman"/>
                <a:cs typeface="Times New Roman"/>
              </a:rPr>
              <a:t>all </a:t>
            </a:r>
            <a:r>
              <a:rPr sz="1200" spc="-5" dirty="0">
                <a:latin typeface="Times New Roman"/>
                <a:cs typeface="Times New Roman"/>
              </a:rPr>
              <a:t>data </a:t>
            </a:r>
            <a:r>
              <a:rPr sz="1200" dirty="0">
                <a:latin typeface="Times New Roman"/>
                <a:cs typeface="Times New Roman"/>
              </a:rPr>
              <a:t>is Tx. , the connection is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disconnected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Meiryo"/>
              <a:buChar char="➢"/>
            </a:pPr>
            <a:endParaRPr sz="11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Courier New"/>
              <a:buChar char="o"/>
              <a:tabLst>
                <a:tab pos="241300" algn="l"/>
              </a:tabLst>
            </a:pPr>
            <a:r>
              <a:rPr sz="1200" b="1" dirty="0">
                <a:latin typeface="Times New Roman"/>
                <a:cs typeface="Times New Roman"/>
              </a:rPr>
              <a:t>Flow</a:t>
            </a:r>
            <a:r>
              <a:rPr sz="1200" b="1" spc="-10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Control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Courier New"/>
              <a:buChar char="o"/>
            </a:pPr>
            <a:endParaRPr sz="1100">
              <a:latin typeface="Times New Roman"/>
              <a:cs typeface="Times New Roman"/>
            </a:endParaRPr>
          </a:p>
          <a:p>
            <a:pPr marL="469900" lvl="1" indent="-228600">
              <a:lnSpc>
                <a:spcPts val="1410"/>
              </a:lnSpc>
              <a:buFont typeface="Meiryo"/>
              <a:buChar char="➢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Like Data link layer, </a:t>
            </a:r>
            <a:r>
              <a:rPr sz="1200" spc="-5" dirty="0">
                <a:latin typeface="Times New Roman"/>
                <a:cs typeface="Times New Roman"/>
              </a:rPr>
              <a:t>Transport </a:t>
            </a:r>
            <a:r>
              <a:rPr sz="1200" dirty="0">
                <a:latin typeface="Times New Roman"/>
                <a:cs typeface="Times New Roman"/>
              </a:rPr>
              <a:t>layer is also </a:t>
            </a:r>
            <a:r>
              <a:rPr sz="1200" spc="-5" dirty="0">
                <a:latin typeface="Times New Roman"/>
                <a:cs typeface="Times New Roman"/>
              </a:rPr>
              <a:t>responsible for Flow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control</a:t>
            </a:r>
            <a:endParaRPr sz="1200">
              <a:latin typeface="Times New Roman"/>
              <a:cs typeface="Times New Roman"/>
            </a:endParaRPr>
          </a:p>
          <a:p>
            <a:pPr marL="469900" lvl="1" indent="-228600">
              <a:lnSpc>
                <a:spcPts val="1410"/>
              </a:lnSpc>
              <a:buFont typeface="Meiryo"/>
              <a:buChar char="➢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Flow control is </a:t>
            </a:r>
            <a:r>
              <a:rPr sz="1200" spc="-5" dirty="0">
                <a:latin typeface="Times New Roman"/>
                <a:cs typeface="Times New Roman"/>
              </a:rPr>
              <a:t>performed </a:t>
            </a:r>
            <a:r>
              <a:rPr sz="1200" dirty="0">
                <a:latin typeface="Times New Roman"/>
                <a:cs typeface="Times New Roman"/>
              </a:rPr>
              <a:t>end-to-end rather than across a </a:t>
            </a:r>
            <a:r>
              <a:rPr sz="1200" spc="-5" dirty="0">
                <a:latin typeface="Times New Roman"/>
                <a:cs typeface="Times New Roman"/>
              </a:rPr>
              <a:t>single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link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Meiryo"/>
              <a:buChar char="➢"/>
            </a:pPr>
            <a:endParaRPr sz="11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Courier New"/>
              <a:buChar char="o"/>
              <a:tabLst>
                <a:tab pos="241300" algn="l"/>
              </a:tabLst>
            </a:pPr>
            <a:r>
              <a:rPr sz="1200" b="1" dirty="0">
                <a:latin typeface="Times New Roman"/>
                <a:cs typeface="Times New Roman"/>
              </a:rPr>
              <a:t>Error</a:t>
            </a:r>
            <a:r>
              <a:rPr sz="1200" b="1" spc="-10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Control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Courier New"/>
              <a:buChar char="o"/>
            </a:pPr>
            <a:endParaRPr sz="1100">
              <a:latin typeface="Times New Roman"/>
              <a:cs typeface="Times New Roman"/>
            </a:endParaRPr>
          </a:p>
          <a:p>
            <a:pPr marL="469900" lvl="1" indent="-228600">
              <a:lnSpc>
                <a:spcPts val="1410"/>
              </a:lnSpc>
              <a:buFont typeface="Meiryo"/>
              <a:buChar char="➢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Like data link layer, </a:t>
            </a:r>
            <a:r>
              <a:rPr sz="1200" spc="-5" dirty="0">
                <a:latin typeface="Times New Roman"/>
                <a:cs typeface="Times New Roman"/>
              </a:rPr>
              <a:t>Transport </a:t>
            </a:r>
            <a:r>
              <a:rPr sz="1200" dirty="0">
                <a:latin typeface="Times New Roman"/>
                <a:cs typeface="Times New Roman"/>
              </a:rPr>
              <a:t>layer is responsible for the Error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Control</a:t>
            </a:r>
            <a:endParaRPr sz="1200">
              <a:latin typeface="Times New Roman"/>
              <a:cs typeface="Times New Roman"/>
            </a:endParaRPr>
          </a:p>
          <a:p>
            <a:pPr marL="469900" lvl="1" indent="-228600">
              <a:lnSpc>
                <a:spcPts val="1380"/>
              </a:lnSpc>
              <a:buFont typeface="Meiryo"/>
              <a:buChar char="➢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Error control is </a:t>
            </a:r>
            <a:r>
              <a:rPr sz="1200" spc="-5" dirty="0">
                <a:latin typeface="Times New Roman"/>
                <a:cs typeface="Times New Roman"/>
              </a:rPr>
              <a:t>performed</a:t>
            </a:r>
            <a:r>
              <a:rPr sz="1200" spc="-1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end-to-end</a:t>
            </a:r>
            <a:endParaRPr sz="1200">
              <a:latin typeface="Times New Roman"/>
              <a:cs typeface="Times New Roman"/>
            </a:endParaRPr>
          </a:p>
          <a:p>
            <a:pPr marL="469900" marR="5080" lvl="1" indent="-228600">
              <a:lnSpc>
                <a:spcPts val="1380"/>
              </a:lnSpc>
              <a:spcBef>
                <a:spcPts val="65"/>
              </a:spcBef>
              <a:buFont typeface="Meiryo"/>
              <a:buChar char="➢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This layer </a:t>
            </a:r>
            <a:r>
              <a:rPr sz="1200" spc="-5" dirty="0">
                <a:latin typeface="Times New Roman"/>
                <a:cs typeface="Times New Roman"/>
              </a:rPr>
              <a:t>makes </a:t>
            </a:r>
            <a:r>
              <a:rPr sz="1200" dirty="0">
                <a:latin typeface="Times New Roman"/>
                <a:cs typeface="Times New Roman"/>
              </a:rPr>
              <a:t>sure that </a:t>
            </a:r>
            <a:r>
              <a:rPr sz="1200" spc="-5" dirty="0">
                <a:latin typeface="Times New Roman"/>
                <a:cs typeface="Times New Roman"/>
              </a:rPr>
              <a:t>entire message </a:t>
            </a:r>
            <a:r>
              <a:rPr sz="1200" dirty="0">
                <a:latin typeface="Times New Roman"/>
                <a:cs typeface="Times New Roman"/>
              </a:rPr>
              <a:t>reaches Rx Transport layer w/o  error</a:t>
            </a:r>
            <a:endParaRPr sz="1200">
              <a:latin typeface="Times New Roman"/>
              <a:cs typeface="Times New Roman"/>
            </a:endParaRPr>
          </a:p>
          <a:p>
            <a:pPr marL="469900" marR="8255" lvl="1" indent="-228600">
              <a:lnSpc>
                <a:spcPts val="1380"/>
              </a:lnSpc>
              <a:buFont typeface="Meiryo"/>
              <a:buChar char="➢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Error can be a result of Lost, </a:t>
            </a:r>
            <a:r>
              <a:rPr sz="1200" spc="-5" dirty="0">
                <a:latin typeface="Times New Roman"/>
                <a:cs typeface="Times New Roman"/>
              </a:rPr>
              <a:t>damaged </a:t>
            </a:r>
            <a:r>
              <a:rPr sz="1200" dirty="0">
                <a:latin typeface="Times New Roman"/>
                <a:cs typeface="Times New Roman"/>
              </a:rPr>
              <a:t>or duplicated data and usually Re Tx is  done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00">
              <a:latin typeface="Times New Roman"/>
              <a:cs typeface="Times New Roman"/>
            </a:endParaRPr>
          </a:p>
          <a:p>
            <a:pPr marR="222885" algn="ctr">
              <a:lnSpc>
                <a:spcPct val="100000"/>
              </a:lnSpc>
            </a:pPr>
            <a:r>
              <a:rPr sz="1200" b="1" u="heavy" dirty="0">
                <a:latin typeface="Times New Roman"/>
                <a:cs typeface="Times New Roman"/>
              </a:rPr>
              <a:t>Example</a:t>
            </a:r>
            <a:r>
              <a:rPr sz="1200" b="1" u="heavy" spc="-105" dirty="0">
                <a:latin typeface="Times New Roman"/>
                <a:cs typeface="Times New Roman"/>
              </a:rPr>
              <a:t> </a:t>
            </a:r>
            <a:r>
              <a:rPr sz="1200" b="1" u="heavy" dirty="0">
                <a:latin typeface="Times New Roman"/>
                <a:cs typeface="Times New Roman"/>
              </a:rPr>
              <a:t>Figure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58912" y="8399259"/>
            <a:ext cx="3344545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buFont typeface="Meiryo"/>
              <a:buChar char="❖"/>
              <a:tabLst>
                <a:tab pos="241300" algn="l"/>
              </a:tabLst>
            </a:pPr>
            <a:r>
              <a:rPr sz="1400" b="1" u="heavy" spc="-5" dirty="0">
                <a:latin typeface="Times New Roman"/>
                <a:cs typeface="Times New Roman"/>
              </a:rPr>
              <a:t>Session</a:t>
            </a:r>
            <a:r>
              <a:rPr sz="1400" b="1" u="heavy" spc="-60" dirty="0">
                <a:latin typeface="Times New Roman"/>
                <a:cs typeface="Times New Roman"/>
              </a:rPr>
              <a:t> </a:t>
            </a:r>
            <a:r>
              <a:rPr sz="1400" b="1" u="heavy" spc="-5" dirty="0">
                <a:latin typeface="Times New Roman"/>
                <a:cs typeface="Times New Roman"/>
              </a:rPr>
              <a:t>Layer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imes New Roman"/>
              <a:cs typeface="Times New Roman"/>
            </a:endParaRPr>
          </a:p>
          <a:p>
            <a:pPr marL="240665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Courier New"/>
                <a:cs typeface="Courier New"/>
              </a:rPr>
              <a:t>o </a:t>
            </a:r>
            <a:r>
              <a:rPr sz="1200" dirty="0">
                <a:latin typeface="Times New Roman"/>
                <a:cs typeface="Times New Roman"/>
              </a:rPr>
              <a:t>Session </a:t>
            </a:r>
            <a:r>
              <a:rPr sz="1200" spc="-5" dirty="0">
                <a:latin typeface="Times New Roman"/>
                <a:cs typeface="Times New Roman"/>
              </a:rPr>
              <a:t>layer </a:t>
            </a:r>
            <a:r>
              <a:rPr sz="1200" dirty="0">
                <a:latin typeface="Times New Roman"/>
                <a:cs typeface="Times New Roman"/>
              </a:rPr>
              <a:t>is </a:t>
            </a:r>
            <a:r>
              <a:rPr sz="1200" spc="-5" dirty="0">
                <a:latin typeface="Times New Roman"/>
                <a:cs typeface="Times New Roman"/>
              </a:rPr>
              <a:t>the Network </a:t>
            </a:r>
            <a:r>
              <a:rPr sz="1200" dirty="0">
                <a:latin typeface="Times New Roman"/>
                <a:cs typeface="Times New Roman"/>
              </a:rPr>
              <a:t>Dialog 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Controller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87500" y="8953500"/>
            <a:ext cx="3197225" cy="205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141730" algn="l"/>
                <a:tab pos="1965960" algn="l"/>
                <a:tab pos="2362835" algn="l"/>
              </a:tabLst>
            </a:pPr>
            <a:r>
              <a:rPr sz="1200" spc="-5" dirty="0">
                <a:latin typeface="Courier New"/>
                <a:cs typeface="Courier New"/>
              </a:rPr>
              <a:t>o</a:t>
            </a:r>
            <a:r>
              <a:rPr sz="1200" spc="355" dirty="0">
                <a:latin typeface="Courier New"/>
                <a:cs typeface="Courier New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Establishes,	</a:t>
            </a:r>
            <a:r>
              <a:rPr sz="1200" spc="-5" dirty="0">
                <a:latin typeface="Times New Roman"/>
                <a:cs typeface="Times New Roman"/>
              </a:rPr>
              <a:t>Maintains,	</a:t>
            </a:r>
            <a:r>
              <a:rPr sz="1200" dirty="0">
                <a:latin typeface="Times New Roman"/>
                <a:cs typeface="Times New Roman"/>
              </a:rPr>
              <a:t>and	</a:t>
            </a:r>
            <a:r>
              <a:rPr sz="1200" spc="-5" dirty="0">
                <a:latin typeface="Times New Roman"/>
                <a:cs typeface="Times New Roman"/>
              </a:rPr>
              <a:t>Synchronizes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36008" y="8953500"/>
            <a:ext cx="104013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75285" algn="l"/>
              </a:tabLst>
            </a:pPr>
            <a:r>
              <a:rPr sz="1200" spc="-5" dirty="0">
                <a:latin typeface="Times New Roman"/>
                <a:cs typeface="Times New Roman"/>
              </a:rPr>
              <a:t>the	interaction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27294" y="8953500"/>
            <a:ext cx="53340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between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16100" y="9128759"/>
            <a:ext cx="1495425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communicating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systems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65707" y="5820917"/>
            <a:ext cx="4859274" cy="21785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</a:t>
            </a:r>
            <a:r>
              <a:rPr spc="-5" dirty="0"/>
              <a:t>Copyright Virtual University of</a:t>
            </a:r>
            <a:r>
              <a:rPr spc="-80" dirty="0"/>
              <a:t> </a:t>
            </a:r>
            <a:r>
              <a:rPr spc="-5" dirty="0"/>
              <a:t>Pakistan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482588" y="9887156"/>
            <a:ext cx="17780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sz="1200" spc="-5" dirty="0">
                <a:latin typeface="Times New Roman"/>
                <a:cs typeface="Times New Roman"/>
              </a:rPr>
              <a:t>50</a:t>
            </a:r>
            <a:endParaRPr sz="12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7025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45007"/>
            <a:ext cx="1799589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CS601-Data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Communication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71335" y="445007"/>
            <a:ext cx="24511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10" dirty="0">
                <a:latin typeface="Times New Roman"/>
                <a:cs typeface="Times New Roman"/>
              </a:rPr>
              <a:t>VU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637794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3000" y="9867900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47647" y="914400"/>
            <a:ext cx="4295394" cy="18486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30300" y="2957830"/>
            <a:ext cx="5532120" cy="37579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SzPct val="85714"/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sz="1400" b="1" spc="-5" dirty="0">
                <a:latin typeface="Times New Roman"/>
                <a:cs typeface="Times New Roman"/>
              </a:rPr>
              <a:t>Function of Session</a:t>
            </a:r>
            <a:r>
              <a:rPr sz="1400" b="1" spc="-2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Layer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Symbol"/>
              <a:buChar char=""/>
            </a:pPr>
            <a:endParaRPr sz="11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405"/>
              </a:lnSpc>
              <a:buFont typeface="Courier New"/>
              <a:buChar char="o"/>
              <a:tabLst>
                <a:tab pos="698500" algn="l"/>
              </a:tabLst>
            </a:pPr>
            <a:r>
              <a:rPr sz="1200" b="1" dirty="0">
                <a:latin typeface="Times New Roman"/>
                <a:cs typeface="Times New Roman"/>
              </a:rPr>
              <a:t>Dialog</a:t>
            </a:r>
            <a:r>
              <a:rPr sz="1200" b="1" spc="-10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Control</a:t>
            </a:r>
            <a:endParaRPr sz="1200">
              <a:latin typeface="Times New Roman"/>
              <a:cs typeface="Times New Roman"/>
            </a:endParaRPr>
          </a:p>
          <a:p>
            <a:pPr marL="927100" lvl="2" indent="-228600">
              <a:lnSpc>
                <a:spcPts val="1375"/>
              </a:lnSpc>
              <a:buFont typeface="Meiryo"/>
              <a:buChar char="➢"/>
              <a:tabLst>
                <a:tab pos="927100" algn="l"/>
              </a:tabLst>
            </a:pPr>
            <a:r>
              <a:rPr sz="1200" dirty="0">
                <a:latin typeface="Times New Roman"/>
                <a:cs typeface="Times New Roman"/>
              </a:rPr>
              <a:t>Session </a:t>
            </a:r>
            <a:r>
              <a:rPr sz="1200" spc="-5" dirty="0">
                <a:latin typeface="Times New Roman"/>
                <a:cs typeface="Times New Roman"/>
              </a:rPr>
              <a:t>layer </a:t>
            </a:r>
            <a:r>
              <a:rPr sz="1200" dirty="0">
                <a:latin typeface="Times New Roman"/>
                <a:cs typeface="Times New Roman"/>
              </a:rPr>
              <a:t>allows two </a:t>
            </a:r>
            <a:r>
              <a:rPr sz="1200" spc="-5" dirty="0">
                <a:latin typeface="Times New Roman"/>
                <a:cs typeface="Times New Roman"/>
              </a:rPr>
              <a:t>systems </a:t>
            </a:r>
            <a:r>
              <a:rPr sz="1200" dirty="0">
                <a:latin typeface="Times New Roman"/>
                <a:cs typeface="Times New Roman"/>
              </a:rPr>
              <a:t>to enter into a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dialog.</a:t>
            </a:r>
            <a:endParaRPr sz="1200">
              <a:latin typeface="Times New Roman"/>
              <a:cs typeface="Times New Roman"/>
            </a:endParaRPr>
          </a:p>
          <a:p>
            <a:pPr marL="927100" marR="5080" lvl="2" indent="-228600" algn="just">
              <a:lnSpc>
                <a:spcPts val="1380"/>
              </a:lnSpc>
              <a:spcBef>
                <a:spcPts val="65"/>
              </a:spcBef>
              <a:buFont typeface="Meiryo"/>
              <a:buChar char="➢"/>
              <a:tabLst>
                <a:tab pos="927100" algn="l"/>
              </a:tabLst>
            </a:pPr>
            <a:r>
              <a:rPr sz="1200" dirty="0">
                <a:latin typeface="Times New Roman"/>
                <a:cs typeface="Times New Roman"/>
              </a:rPr>
              <a:t>It </a:t>
            </a:r>
            <a:r>
              <a:rPr sz="1200" spc="-5" dirty="0">
                <a:latin typeface="Times New Roman"/>
                <a:cs typeface="Times New Roman"/>
              </a:rPr>
              <a:t>allows communication between </a:t>
            </a:r>
            <a:r>
              <a:rPr sz="1200" dirty="0">
                <a:latin typeface="Times New Roman"/>
                <a:cs typeface="Times New Roman"/>
              </a:rPr>
              <a:t>two </a:t>
            </a:r>
            <a:r>
              <a:rPr sz="1200" spc="-5" dirty="0">
                <a:latin typeface="Times New Roman"/>
                <a:cs typeface="Times New Roman"/>
              </a:rPr>
              <a:t>processes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take place either </a:t>
            </a:r>
            <a:r>
              <a:rPr sz="1200" dirty="0">
                <a:latin typeface="Times New Roman"/>
                <a:cs typeface="Times New Roman"/>
              </a:rPr>
              <a:t>in half  duplex or full duplex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mode</a:t>
            </a:r>
            <a:endParaRPr sz="1200">
              <a:latin typeface="Times New Roman"/>
              <a:cs typeface="Times New Roman"/>
            </a:endParaRPr>
          </a:p>
          <a:p>
            <a:pPr lvl="2">
              <a:lnSpc>
                <a:spcPct val="100000"/>
              </a:lnSpc>
              <a:spcBef>
                <a:spcPts val="30"/>
              </a:spcBef>
              <a:buFont typeface="Meiryo"/>
              <a:buChar char="➢"/>
            </a:pPr>
            <a:endParaRPr sz="11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buFont typeface="Courier New"/>
              <a:buChar char="o"/>
              <a:tabLst>
                <a:tab pos="698500" algn="l"/>
              </a:tabLst>
            </a:pPr>
            <a:r>
              <a:rPr sz="1200" b="1" dirty="0">
                <a:latin typeface="Times New Roman"/>
                <a:cs typeface="Times New Roman"/>
              </a:rPr>
              <a:t>Synchronization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Font typeface="Courier New"/>
              <a:buChar char="o"/>
            </a:pPr>
            <a:endParaRPr sz="1200">
              <a:latin typeface="Times New Roman"/>
              <a:cs typeface="Times New Roman"/>
            </a:endParaRPr>
          </a:p>
          <a:p>
            <a:pPr marL="927100" marR="6350" lvl="2" indent="-228600" algn="just">
              <a:lnSpc>
                <a:spcPts val="1380"/>
              </a:lnSpc>
              <a:spcBef>
                <a:spcPts val="5"/>
              </a:spcBef>
              <a:buFont typeface="Meiryo"/>
              <a:buChar char="➢"/>
              <a:tabLst>
                <a:tab pos="927100" algn="l"/>
              </a:tabLst>
            </a:pPr>
            <a:r>
              <a:rPr sz="1200" dirty="0">
                <a:latin typeface="Times New Roman"/>
                <a:cs typeface="Times New Roman"/>
              </a:rPr>
              <a:t>Session layer allows a process to add check </a:t>
            </a:r>
            <a:r>
              <a:rPr sz="1200" spc="-5" dirty="0">
                <a:latin typeface="Times New Roman"/>
                <a:cs typeface="Times New Roman"/>
              </a:rPr>
              <a:t>points (synchronization points)  </a:t>
            </a:r>
            <a:r>
              <a:rPr sz="1200" dirty="0">
                <a:latin typeface="Times New Roman"/>
                <a:cs typeface="Times New Roman"/>
              </a:rPr>
              <a:t>in a stream of</a:t>
            </a:r>
            <a:r>
              <a:rPr sz="1200" spc="-1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data</a:t>
            </a:r>
            <a:endParaRPr sz="1200">
              <a:latin typeface="Times New Roman"/>
              <a:cs typeface="Times New Roman"/>
            </a:endParaRPr>
          </a:p>
          <a:p>
            <a:pPr marL="927100" marR="5715" lvl="2" indent="-228600" algn="just">
              <a:lnSpc>
                <a:spcPts val="1380"/>
              </a:lnSpc>
              <a:buFont typeface="Meiryo"/>
              <a:buChar char="➢"/>
              <a:tabLst>
                <a:tab pos="927100" algn="l"/>
              </a:tabLst>
            </a:pPr>
            <a:r>
              <a:rPr sz="1200" spc="-5" dirty="0">
                <a:latin typeface="Times New Roman"/>
                <a:cs typeface="Times New Roman"/>
              </a:rPr>
              <a:t>If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system is sending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file of 2000 pages, it is advisable to insert check  points after every 100 page to ensure that each </a:t>
            </a:r>
            <a:r>
              <a:rPr sz="1200" dirty="0">
                <a:latin typeface="Times New Roman"/>
                <a:cs typeface="Times New Roman"/>
              </a:rPr>
              <a:t>100 page unit is received  and acknowledged</a:t>
            </a:r>
            <a:r>
              <a:rPr sz="1200" spc="-1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independently</a:t>
            </a:r>
            <a:endParaRPr sz="1200">
              <a:latin typeface="Times New Roman"/>
              <a:cs typeface="Times New Roman"/>
            </a:endParaRPr>
          </a:p>
          <a:p>
            <a:pPr marL="927100" marR="6350" lvl="2" indent="-228600" algn="just">
              <a:lnSpc>
                <a:spcPts val="1380"/>
              </a:lnSpc>
              <a:buFont typeface="Meiryo"/>
              <a:buChar char="➢"/>
              <a:tabLst>
                <a:tab pos="927100" algn="l"/>
              </a:tabLst>
            </a:pPr>
            <a:r>
              <a:rPr sz="1200" dirty="0">
                <a:latin typeface="Times New Roman"/>
                <a:cs typeface="Times New Roman"/>
              </a:rPr>
              <a:t>In this case, if a crash happens during the </a:t>
            </a:r>
            <a:r>
              <a:rPr sz="1200" spc="-5" dirty="0">
                <a:latin typeface="Times New Roman"/>
                <a:cs typeface="Times New Roman"/>
              </a:rPr>
              <a:t>transmission </a:t>
            </a:r>
            <a:r>
              <a:rPr sz="1200" dirty="0">
                <a:latin typeface="Times New Roman"/>
                <a:cs typeface="Times New Roman"/>
              </a:rPr>
              <a:t>of page 523 ,  </a:t>
            </a:r>
            <a:r>
              <a:rPr sz="1200" spc="-5" dirty="0">
                <a:latin typeface="Times New Roman"/>
                <a:cs typeface="Times New Roman"/>
              </a:rPr>
              <a:t>retransmission </a:t>
            </a:r>
            <a:r>
              <a:rPr sz="1200" dirty="0">
                <a:latin typeface="Times New Roman"/>
                <a:cs typeface="Times New Roman"/>
              </a:rPr>
              <a:t>at page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501</a:t>
            </a:r>
            <a:endParaRPr sz="1200">
              <a:latin typeface="Times New Roman"/>
              <a:cs typeface="Times New Roman"/>
            </a:endParaRPr>
          </a:p>
          <a:p>
            <a:pPr marL="927100" lvl="2" indent="-228600">
              <a:lnSpc>
                <a:spcPts val="1345"/>
              </a:lnSpc>
              <a:buFont typeface="Meiryo"/>
              <a:buChar char="➢"/>
              <a:tabLst>
                <a:tab pos="927100" algn="l"/>
              </a:tabLst>
            </a:pPr>
            <a:r>
              <a:rPr sz="1200" dirty="0">
                <a:latin typeface="Times New Roman"/>
                <a:cs typeface="Times New Roman"/>
              </a:rPr>
              <a:t>Page 1-500 need not be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retransmitted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469265" indent="-227965">
              <a:lnSpc>
                <a:spcPts val="1639"/>
              </a:lnSpc>
              <a:buFont typeface="Meiryo"/>
              <a:buChar char="❖"/>
              <a:tabLst>
                <a:tab pos="469900" algn="l"/>
              </a:tabLst>
            </a:pPr>
            <a:r>
              <a:rPr sz="1400" b="1" spc="-5" dirty="0">
                <a:latin typeface="Times New Roman"/>
                <a:cs typeface="Times New Roman"/>
              </a:rPr>
              <a:t>Presentation</a:t>
            </a:r>
            <a:r>
              <a:rPr sz="1400" b="1" spc="-4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Layer</a:t>
            </a:r>
            <a:endParaRPr sz="1400">
              <a:latin typeface="Times New Roman"/>
              <a:cs typeface="Times New Roman"/>
            </a:endParaRPr>
          </a:p>
          <a:p>
            <a:pPr marL="698500" marR="6985" indent="-228600">
              <a:lnSpc>
                <a:spcPts val="1380"/>
              </a:lnSpc>
              <a:spcBef>
                <a:spcPts val="55"/>
              </a:spcBef>
            </a:pPr>
            <a:r>
              <a:rPr sz="1200" spc="-5" dirty="0">
                <a:latin typeface="Courier New"/>
                <a:cs typeface="Courier New"/>
              </a:rPr>
              <a:t>o </a:t>
            </a:r>
            <a:r>
              <a:rPr sz="1200" dirty="0">
                <a:latin typeface="Times New Roman"/>
                <a:cs typeface="Times New Roman"/>
              </a:rPr>
              <a:t>This layer is concerned </a:t>
            </a:r>
            <a:r>
              <a:rPr sz="1200" spc="-5" dirty="0">
                <a:latin typeface="Times New Roman"/>
                <a:cs typeface="Times New Roman"/>
              </a:rPr>
              <a:t>with Syntax and Semantics of info exchange between  </a:t>
            </a:r>
            <a:r>
              <a:rPr sz="1200" dirty="0">
                <a:latin typeface="Times New Roman"/>
                <a:cs typeface="Times New Roman"/>
              </a:rPr>
              <a:t>two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systems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81605" y="6883907"/>
            <a:ext cx="3885044" cy="18387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30300" y="8709659"/>
            <a:ext cx="5529580" cy="1069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05"/>
              </a:lnSpc>
            </a:pPr>
            <a:r>
              <a:rPr sz="1200" b="1" dirty="0">
                <a:latin typeface="Times New Roman"/>
                <a:cs typeface="Times New Roman"/>
              </a:rPr>
              <a:t>Summary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ts val="1375"/>
              </a:lnSpc>
              <a:buFont typeface="Meiryo"/>
              <a:buChar char="*"/>
              <a:tabLst>
                <a:tab pos="469265" algn="l"/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OSI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Model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ts val="1385"/>
              </a:lnSpc>
              <a:buFont typeface="Meiryo"/>
              <a:buChar char="*"/>
              <a:tabLst>
                <a:tab pos="469265" algn="l"/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Functions of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Layers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380"/>
              </a:lnSpc>
            </a:pPr>
            <a:r>
              <a:rPr sz="1200" b="1" dirty="0">
                <a:latin typeface="Times New Roman"/>
                <a:cs typeface="Times New Roman"/>
              </a:rPr>
              <a:t>Reading</a:t>
            </a:r>
            <a:r>
              <a:rPr sz="1200" b="1" spc="-10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Sections</a:t>
            </a:r>
            <a:endParaRPr sz="1200">
              <a:latin typeface="Times New Roman"/>
              <a:cs typeface="Times New Roman"/>
            </a:endParaRPr>
          </a:p>
          <a:p>
            <a:pPr marL="469900" marR="5080" indent="-228600">
              <a:lnSpc>
                <a:spcPts val="1380"/>
              </a:lnSpc>
              <a:spcBef>
                <a:spcPts val="60"/>
              </a:spcBef>
              <a:buFont typeface="Meiryo"/>
              <a:buChar char="*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Section 3.2 </a:t>
            </a:r>
            <a:r>
              <a:rPr sz="1200" dirty="0">
                <a:latin typeface="Times New Roman"/>
                <a:cs typeface="Times New Roman"/>
              </a:rPr>
              <a:t>“Data </a:t>
            </a:r>
            <a:r>
              <a:rPr sz="1200" spc="-5" dirty="0">
                <a:latin typeface="Times New Roman"/>
                <a:cs typeface="Times New Roman"/>
              </a:rPr>
              <a:t>Communications </a:t>
            </a:r>
            <a:r>
              <a:rPr sz="1200" dirty="0">
                <a:latin typeface="Times New Roman"/>
                <a:cs typeface="Times New Roman"/>
              </a:rPr>
              <a:t>and Networking” 4th Edition by Behrouz </a:t>
            </a:r>
            <a:r>
              <a:rPr sz="1200" spc="-5" dirty="0">
                <a:latin typeface="Times New Roman"/>
                <a:cs typeface="Times New Roman"/>
              </a:rPr>
              <a:t>A.  </a:t>
            </a:r>
            <a:r>
              <a:rPr sz="1200" dirty="0">
                <a:latin typeface="Times New Roman"/>
                <a:cs typeface="Times New Roman"/>
              </a:rPr>
              <a:t>Forouzan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</a:t>
            </a:r>
            <a:r>
              <a:rPr spc="-5" dirty="0"/>
              <a:t>Copyright Virtual University of</a:t>
            </a:r>
            <a:r>
              <a:rPr spc="-80" dirty="0"/>
              <a:t> </a:t>
            </a:r>
            <a:r>
              <a:rPr spc="-5" dirty="0"/>
              <a:t>Pakistan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1305"/>
              </a:lnSpc>
            </a:pPr>
            <a:fld id="{81D60167-4931-47E6-BA6A-407CBD079E47}" type="slidenum">
              <a:rPr dirty="0"/>
              <a:t>19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0057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45007"/>
            <a:ext cx="1799589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CS601-Data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Communication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71335" y="445007"/>
            <a:ext cx="24511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10" dirty="0">
                <a:latin typeface="Times New Roman"/>
                <a:cs typeface="Times New Roman"/>
              </a:rPr>
              <a:t>VU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637794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3000" y="9867900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30300" y="902207"/>
            <a:ext cx="3703954" cy="955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0" indent="-228600">
              <a:lnSpc>
                <a:spcPts val="1410"/>
              </a:lnSpc>
              <a:buFont typeface="Meiryo"/>
              <a:buChar char="✓"/>
              <a:tabLst>
                <a:tab pos="1155700" algn="l"/>
              </a:tabLst>
            </a:pPr>
            <a:r>
              <a:rPr sz="1200" b="1" dirty="0">
                <a:latin typeface="Times New Roman"/>
                <a:cs typeface="Times New Roman"/>
              </a:rPr>
              <a:t>Dual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Ring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or</a:t>
            </a:r>
          </a:p>
          <a:p>
            <a:pPr marL="1155700" indent="-228600">
              <a:lnSpc>
                <a:spcPts val="1410"/>
              </a:lnSpc>
              <a:buFont typeface="Meiryo"/>
              <a:buChar char="✓"/>
              <a:tabLst>
                <a:tab pos="1155700" algn="l"/>
              </a:tabLst>
            </a:pPr>
            <a:r>
              <a:rPr sz="1200" spc="-5" dirty="0">
                <a:latin typeface="Times New Roman"/>
                <a:cs typeface="Times New Roman"/>
              </a:rPr>
              <a:t>A </a:t>
            </a:r>
            <a:r>
              <a:rPr sz="1200" b="1" spc="-5" dirty="0">
                <a:latin typeface="Times New Roman"/>
                <a:cs typeface="Times New Roman"/>
              </a:rPr>
              <a:t>switch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capable</a:t>
            </a:r>
            <a:r>
              <a:rPr sz="1200" spc="-5" dirty="0">
                <a:latin typeface="Times New Roman"/>
                <a:cs typeface="Times New Roman"/>
              </a:rPr>
              <a:t> of closing off the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Break</a:t>
            </a: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50" dirty="0">
              <a:latin typeface="Times New Roman"/>
              <a:cs typeface="Times New Roman"/>
            </a:endParaRPr>
          </a:p>
          <a:p>
            <a:pPr marL="241300" indent="-228600">
              <a:lnSpc>
                <a:spcPts val="1645"/>
              </a:lnSpc>
              <a:buFont typeface="Meiryo"/>
              <a:buChar char="❖"/>
              <a:tabLst>
                <a:tab pos="241935" algn="l"/>
              </a:tabLst>
            </a:pPr>
            <a:r>
              <a:rPr sz="1400" b="1" spc="-5" dirty="0">
                <a:latin typeface="Times New Roman"/>
                <a:cs typeface="Times New Roman"/>
              </a:rPr>
              <a:t>Hybrid</a:t>
            </a:r>
            <a:r>
              <a:rPr sz="1400" b="1" spc="-4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Topologies</a:t>
            </a:r>
            <a:endParaRPr sz="1400" dirty="0">
              <a:latin typeface="Times New Roman"/>
              <a:cs typeface="Times New Roman"/>
            </a:endParaRPr>
          </a:p>
          <a:p>
            <a:pPr marL="2056130">
              <a:lnSpc>
                <a:spcPts val="1645"/>
              </a:lnSpc>
            </a:pPr>
            <a:r>
              <a:rPr sz="1400" b="1" u="heavy" spc="-5" dirty="0">
                <a:latin typeface="Times New Roman"/>
                <a:cs typeface="Times New Roman"/>
              </a:rPr>
              <a:t>Hybrid</a:t>
            </a:r>
            <a:r>
              <a:rPr sz="1400" b="1" u="heavy" spc="-45" dirty="0">
                <a:latin typeface="Times New Roman"/>
                <a:cs typeface="Times New Roman"/>
              </a:rPr>
              <a:t> </a:t>
            </a:r>
            <a:r>
              <a:rPr sz="1400" b="1" u="heavy" spc="-5" dirty="0">
                <a:latin typeface="Times New Roman"/>
                <a:cs typeface="Times New Roman"/>
              </a:rPr>
              <a:t>Topologies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0300" y="8081517"/>
            <a:ext cx="1662430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Font typeface="Meiryo"/>
              <a:buChar char="❖"/>
              <a:tabLst>
                <a:tab pos="241935" algn="l"/>
              </a:tabLst>
            </a:pPr>
            <a:r>
              <a:rPr sz="1400" b="1" spc="-5" dirty="0">
                <a:latin typeface="Times New Roman"/>
                <a:cs typeface="Times New Roman"/>
              </a:rPr>
              <a:t>SIMPLEX</a:t>
            </a:r>
            <a:r>
              <a:rPr sz="1400" b="1" spc="-6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MODE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57300" y="8631932"/>
            <a:ext cx="5390515" cy="149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50">
              <a:latin typeface="Times New Roman"/>
              <a:cs typeface="Times New Roman"/>
            </a:endParaRPr>
          </a:p>
          <a:p>
            <a:pPr marL="1201420">
              <a:lnSpc>
                <a:spcPct val="100000"/>
              </a:lnSpc>
              <a:tabLst>
                <a:tab pos="5389880" algn="r"/>
              </a:tabLst>
            </a:pPr>
            <a:r>
              <a:rPr sz="1200" dirty="0">
                <a:latin typeface="Times New Roman"/>
                <a:cs typeface="Times New Roman"/>
              </a:rPr>
              <a:t>© </a:t>
            </a:r>
            <a:r>
              <a:rPr sz="1200" spc="-5" dirty="0">
                <a:latin typeface="Times New Roman"/>
                <a:cs typeface="Times New Roman"/>
              </a:rPr>
              <a:t>Copyright Virtual University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of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Pakistan	34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00400" y="5826252"/>
            <a:ext cx="1485900" cy="570865"/>
          </a:xfrm>
          <a:custGeom>
            <a:avLst/>
            <a:gdLst/>
            <a:ahLst/>
            <a:cxnLst/>
            <a:rect l="l" t="t" r="r" b="b"/>
            <a:pathLst>
              <a:path w="1485900" h="570864">
                <a:moveTo>
                  <a:pt x="1485900" y="0"/>
                </a:moveTo>
                <a:lnTo>
                  <a:pt x="0" y="0"/>
                </a:lnTo>
                <a:lnTo>
                  <a:pt x="0" y="570738"/>
                </a:lnTo>
                <a:lnTo>
                  <a:pt x="1485900" y="570738"/>
                </a:lnTo>
                <a:lnTo>
                  <a:pt x="14859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30298" y="3881628"/>
            <a:ext cx="5530850" cy="22031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b="1" dirty="0">
                <a:latin typeface="Times New Roman"/>
                <a:cs typeface="Times New Roman"/>
              </a:rPr>
              <a:t>Several</a:t>
            </a:r>
            <a:r>
              <a:rPr sz="1200" dirty="0">
                <a:latin typeface="Times New Roman"/>
                <a:cs typeface="Times New Roman"/>
              </a:rPr>
              <a:t> topologies </a:t>
            </a:r>
            <a:r>
              <a:rPr sz="1200" spc="-5" dirty="0">
                <a:latin typeface="Times New Roman"/>
                <a:cs typeface="Times New Roman"/>
              </a:rPr>
              <a:t>combined </a:t>
            </a:r>
            <a:r>
              <a:rPr sz="1200" dirty="0">
                <a:latin typeface="Times New Roman"/>
                <a:cs typeface="Times New Roman"/>
              </a:rPr>
              <a:t>in a </a:t>
            </a:r>
            <a:r>
              <a:rPr sz="1200" spc="-5" dirty="0">
                <a:latin typeface="Times New Roman"/>
                <a:cs typeface="Times New Roman"/>
              </a:rPr>
              <a:t>larger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topology</a:t>
            </a: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Courier New"/>
              <a:buChar char="o"/>
            </a:pPr>
            <a:endParaRPr sz="1200" dirty="0">
              <a:latin typeface="Times New Roman"/>
              <a:cs typeface="Times New Roman"/>
            </a:endParaRPr>
          </a:p>
          <a:p>
            <a:pPr marL="1155700" marR="5080" lvl="1" indent="-228600">
              <a:lnSpc>
                <a:spcPts val="1380"/>
              </a:lnSpc>
              <a:buFont typeface="Meiryo"/>
              <a:buChar char="✓"/>
              <a:tabLst>
                <a:tab pos="1155700" algn="l"/>
              </a:tabLst>
            </a:pPr>
            <a:r>
              <a:rPr sz="1200" spc="-5" dirty="0">
                <a:latin typeface="Times New Roman"/>
                <a:cs typeface="Times New Roman"/>
              </a:rPr>
              <a:t>Example: </a:t>
            </a:r>
            <a:r>
              <a:rPr sz="1200" dirty="0">
                <a:latin typeface="Times New Roman"/>
                <a:cs typeface="Times New Roman"/>
              </a:rPr>
              <a:t>One </a:t>
            </a:r>
            <a:r>
              <a:rPr sz="1200" spc="-5" dirty="0">
                <a:latin typeface="Times New Roman"/>
                <a:cs typeface="Times New Roman"/>
              </a:rPr>
              <a:t>department </a:t>
            </a:r>
            <a:r>
              <a:rPr sz="1200" dirty="0">
                <a:latin typeface="Times New Roman"/>
                <a:cs typeface="Times New Roman"/>
              </a:rPr>
              <a:t>of a business </a:t>
            </a:r>
            <a:r>
              <a:rPr sz="1200" spc="-5" dirty="0">
                <a:latin typeface="Times New Roman"/>
                <a:cs typeface="Times New Roman"/>
              </a:rPr>
              <a:t>may </a:t>
            </a:r>
            <a:r>
              <a:rPr sz="1200" dirty="0">
                <a:latin typeface="Times New Roman"/>
                <a:cs typeface="Times New Roman"/>
              </a:rPr>
              <a:t>have decided to use a </a:t>
            </a:r>
            <a:r>
              <a:rPr sz="1200" b="1" dirty="0">
                <a:latin typeface="Times New Roman"/>
                <a:cs typeface="Times New Roman"/>
              </a:rPr>
              <a:t>Bus</a:t>
            </a:r>
            <a:r>
              <a:rPr sz="1200" dirty="0">
                <a:latin typeface="Times New Roman"/>
                <a:cs typeface="Times New Roman"/>
              </a:rPr>
              <a:t>  while other has a</a:t>
            </a:r>
            <a:r>
              <a:rPr sz="1200" spc="-12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Ring</a:t>
            </a:r>
          </a:p>
          <a:p>
            <a:pPr marL="241300" indent="-228600">
              <a:lnSpc>
                <a:spcPts val="1345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The two can be connected via a </a:t>
            </a:r>
            <a:r>
              <a:rPr sz="1200" b="1" spc="-5" dirty="0">
                <a:latin typeface="Times New Roman"/>
                <a:cs typeface="Times New Roman"/>
              </a:rPr>
              <a:t>Central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Controller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 </a:t>
            </a:r>
            <a:r>
              <a:rPr sz="1200" b="1" spc="-5" dirty="0">
                <a:latin typeface="Times New Roman"/>
                <a:cs typeface="Times New Roman"/>
              </a:rPr>
              <a:t>Star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Topology</a:t>
            </a:r>
            <a:endParaRPr sz="1200" b="1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b="1" spc="-5" dirty="0">
                <a:latin typeface="Times New Roman"/>
                <a:cs typeface="Times New Roman"/>
              </a:rPr>
              <a:t>TRANSMISSION</a:t>
            </a:r>
            <a:r>
              <a:rPr sz="1200" b="1" spc="-10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MODE</a:t>
            </a: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00" dirty="0">
              <a:latin typeface="Times New Roman"/>
              <a:cs typeface="Times New Roman"/>
            </a:endParaRPr>
          </a:p>
          <a:p>
            <a:pPr marL="12700" marR="5080">
              <a:lnSpc>
                <a:spcPts val="1370"/>
              </a:lnSpc>
              <a:spcBef>
                <a:spcPts val="5"/>
              </a:spcBef>
            </a:pPr>
            <a:r>
              <a:rPr sz="1200" b="1" spc="-5" dirty="0">
                <a:latin typeface="Times New Roman"/>
                <a:cs typeface="Times New Roman"/>
              </a:rPr>
              <a:t>“Transmission </a:t>
            </a:r>
            <a:r>
              <a:rPr sz="1200" b="1" dirty="0">
                <a:latin typeface="Times New Roman"/>
                <a:cs typeface="Times New Roman"/>
              </a:rPr>
              <a:t>Mode is </a:t>
            </a:r>
            <a:r>
              <a:rPr sz="1200" b="1" spc="-5" dirty="0">
                <a:latin typeface="Times New Roman"/>
                <a:cs typeface="Times New Roman"/>
              </a:rPr>
              <a:t>used </a:t>
            </a:r>
            <a:r>
              <a:rPr sz="1200" b="1" dirty="0">
                <a:latin typeface="Times New Roman"/>
                <a:cs typeface="Times New Roman"/>
              </a:rPr>
              <a:t>to </a:t>
            </a:r>
            <a:r>
              <a:rPr sz="1200" b="1" spc="-5" dirty="0">
                <a:latin typeface="Times New Roman"/>
                <a:cs typeface="Times New Roman"/>
              </a:rPr>
              <a:t>define the direction </a:t>
            </a:r>
            <a:r>
              <a:rPr sz="1200" b="1" dirty="0">
                <a:latin typeface="Times New Roman"/>
                <a:cs typeface="Times New Roman"/>
              </a:rPr>
              <a:t>of the signal flow </a:t>
            </a:r>
            <a:r>
              <a:rPr sz="1200" b="1" spc="-5" dirty="0">
                <a:latin typeface="Times New Roman"/>
                <a:cs typeface="Times New Roman"/>
              </a:rPr>
              <a:t>between </a:t>
            </a:r>
            <a:r>
              <a:rPr sz="1200" b="1" dirty="0">
                <a:latin typeface="Times New Roman"/>
                <a:cs typeface="Times New Roman"/>
              </a:rPr>
              <a:t>the  linked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ts val="1345"/>
              </a:lnSpc>
            </a:pPr>
            <a:r>
              <a:rPr sz="1200" b="1" dirty="0">
                <a:latin typeface="Times New Roman"/>
                <a:cs typeface="Times New Roman"/>
              </a:rPr>
              <a:t>devices”</a:t>
            </a:r>
            <a:endParaRPr sz="1200" dirty="0">
              <a:latin typeface="Times New Roman"/>
              <a:cs typeface="Times New Roman"/>
            </a:endParaRPr>
          </a:p>
          <a:p>
            <a:pPr marL="77470" algn="ctr">
              <a:lnSpc>
                <a:spcPct val="100000"/>
              </a:lnSpc>
              <a:spcBef>
                <a:spcPts val="390"/>
              </a:spcBef>
            </a:pPr>
            <a:r>
              <a:rPr sz="1200" spc="-5" dirty="0">
                <a:latin typeface="Times New Roman"/>
                <a:cs typeface="Times New Roman"/>
              </a:rPr>
              <a:t>Transmission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Modes</a:t>
            </a:r>
          </a:p>
        </p:txBody>
      </p:sp>
      <p:sp>
        <p:nvSpPr>
          <p:cNvPr id="11" name="object 11"/>
          <p:cNvSpPr/>
          <p:nvPr/>
        </p:nvSpPr>
        <p:spPr>
          <a:xfrm>
            <a:off x="1485900" y="7426452"/>
            <a:ext cx="1371600" cy="456565"/>
          </a:xfrm>
          <a:custGeom>
            <a:avLst/>
            <a:gdLst/>
            <a:ahLst/>
            <a:cxnLst/>
            <a:rect l="l" t="t" r="r" b="b"/>
            <a:pathLst>
              <a:path w="1371600" h="456565">
                <a:moveTo>
                  <a:pt x="1371600" y="0"/>
                </a:moveTo>
                <a:lnTo>
                  <a:pt x="0" y="0"/>
                </a:lnTo>
                <a:lnTo>
                  <a:pt x="0" y="456438"/>
                </a:lnTo>
                <a:lnTo>
                  <a:pt x="1371600" y="456438"/>
                </a:lnTo>
                <a:lnTo>
                  <a:pt x="13716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906016" y="7467600"/>
            <a:ext cx="653034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Si</a:t>
            </a:r>
            <a:r>
              <a:rPr sz="1200" b="1" spc="-10" dirty="0">
                <a:latin typeface="Times New Roman"/>
                <a:cs typeface="Times New Roman"/>
              </a:rPr>
              <a:t>m</a:t>
            </a:r>
            <a:r>
              <a:rPr sz="1200" b="1" spc="-5" dirty="0">
                <a:latin typeface="Times New Roman"/>
                <a:cs typeface="Times New Roman"/>
              </a:rPr>
              <a:t>p</a:t>
            </a:r>
            <a:r>
              <a:rPr sz="1200" b="1" dirty="0">
                <a:latin typeface="Times New Roman"/>
                <a:cs typeface="Times New Roman"/>
              </a:rPr>
              <a:t>lex</a:t>
            </a:r>
          </a:p>
        </p:txBody>
      </p:sp>
      <p:sp>
        <p:nvSpPr>
          <p:cNvPr id="13" name="object 13"/>
          <p:cNvSpPr/>
          <p:nvPr/>
        </p:nvSpPr>
        <p:spPr>
          <a:xfrm>
            <a:off x="3200400" y="7426452"/>
            <a:ext cx="1371600" cy="456565"/>
          </a:xfrm>
          <a:custGeom>
            <a:avLst/>
            <a:gdLst/>
            <a:ahLst/>
            <a:cxnLst/>
            <a:rect l="l" t="t" r="r" b="b"/>
            <a:pathLst>
              <a:path w="1371600" h="456565">
                <a:moveTo>
                  <a:pt x="1371600" y="0"/>
                </a:moveTo>
                <a:lnTo>
                  <a:pt x="0" y="0"/>
                </a:lnTo>
                <a:lnTo>
                  <a:pt x="0" y="456438"/>
                </a:lnTo>
                <a:lnTo>
                  <a:pt x="1371600" y="456438"/>
                </a:lnTo>
                <a:lnTo>
                  <a:pt x="13716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488690" y="7467600"/>
            <a:ext cx="97536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dirty="0">
                <a:latin typeface="Times New Roman"/>
                <a:cs typeface="Times New Roman"/>
              </a:rPr>
              <a:t>Half-Duplex</a:t>
            </a:r>
            <a:endParaRPr sz="1200" b="1" dirty="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143500" y="7426452"/>
            <a:ext cx="1371600" cy="455930"/>
          </a:xfrm>
          <a:custGeom>
            <a:avLst/>
            <a:gdLst/>
            <a:ahLst/>
            <a:cxnLst/>
            <a:rect l="l" t="t" r="r" b="b"/>
            <a:pathLst>
              <a:path w="1371600" h="455929">
                <a:moveTo>
                  <a:pt x="1371600" y="0"/>
                </a:moveTo>
                <a:lnTo>
                  <a:pt x="0" y="0"/>
                </a:lnTo>
                <a:lnTo>
                  <a:pt x="0" y="455675"/>
                </a:lnTo>
                <a:lnTo>
                  <a:pt x="1371600" y="455675"/>
                </a:lnTo>
                <a:lnTo>
                  <a:pt x="137160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302250" y="7457922"/>
            <a:ext cx="9144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Full-Duplex</a:t>
            </a:r>
          </a:p>
        </p:txBody>
      </p:sp>
      <p:sp>
        <p:nvSpPr>
          <p:cNvPr id="17" name="object 17"/>
          <p:cNvSpPr/>
          <p:nvPr/>
        </p:nvSpPr>
        <p:spPr>
          <a:xfrm>
            <a:off x="2286000" y="6396990"/>
            <a:ext cx="1600200" cy="1028700"/>
          </a:xfrm>
          <a:custGeom>
            <a:avLst/>
            <a:gdLst/>
            <a:ahLst/>
            <a:cxnLst/>
            <a:rect l="l" t="t" r="r" b="b"/>
            <a:pathLst>
              <a:path w="1600200" h="1028700">
                <a:moveTo>
                  <a:pt x="1600200" y="0"/>
                </a:moveTo>
                <a:lnTo>
                  <a:pt x="1600200" y="571500"/>
                </a:lnTo>
                <a:lnTo>
                  <a:pt x="0" y="571500"/>
                </a:lnTo>
                <a:lnTo>
                  <a:pt x="0" y="10287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86200" y="6968490"/>
            <a:ext cx="1828800" cy="457200"/>
          </a:xfrm>
          <a:custGeom>
            <a:avLst/>
            <a:gdLst/>
            <a:ahLst/>
            <a:cxnLst/>
            <a:rect l="l" t="t" r="r" b="b"/>
            <a:pathLst>
              <a:path w="1828800" h="457200">
                <a:moveTo>
                  <a:pt x="0" y="0"/>
                </a:moveTo>
                <a:lnTo>
                  <a:pt x="1828800" y="0"/>
                </a:lnTo>
                <a:lnTo>
                  <a:pt x="1828800" y="457199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86200" y="6968490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199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01191" y="2062353"/>
            <a:ext cx="3369818" cy="13826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57300" y="8631932"/>
            <a:ext cx="5372100" cy="14950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18380" y="2041347"/>
            <a:ext cx="487363" cy="487363"/>
          </a:xfrm>
          <a:prstGeom prst="rect">
            <a:avLst/>
          </a:prstGeom>
        </p:spPr>
      </p:pic>
      <p:pic>
        <p:nvPicPr>
          <p:cNvPr id="24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29300" y="584130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9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35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7116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45007"/>
            <a:ext cx="1799589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CS601-Data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Communication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71335" y="445007"/>
            <a:ext cx="24511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10" dirty="0">
                <a:latin typeface="Times New Roman"/>
                <a:cs typeface="Times New Roman"/>
              </a:rPr>
              <a:t>VU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637794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3000" y="9867900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58900" y="940054"/>
            <a:ext cx="5301615" cy="150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76705">
              <a:lnSpc>
                <a:spcPct val="100000"/>
              </a:lnSpc>
            </a:pPr>
            <a:r>
              <a:rPr sz="2000" b="1" u="heavy" spc="-5" dirty="0">
                <a:latin typeface="Arial Black"/>
                <a:cs typeface="Arial Black"/>
              </a:rPr>
              <a:t>LECTURE</a:t>
            </a:r>
            <a:r>
              <a:rPr sz="2000" b="1" u="heavy" spc="-65" dirty="0">
                <a:latin typeface="Arial Black"/>
                <a:cs typeface="Arial Black"/>
              </a:rPr>
              <a:t> </a:t>
            </a:r>
            <a:r>
              <a:rPr sz="2000" b="1" u="heavy" spc="-5" dirty="0">
                <a:latin typeface="Arial Black"/>
                <a:cs typeface="Arial Black"/>
              </a:rPr>
              <a:t>#10</a:t>
            </a:r>
            <a:endParaRPr sz="20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4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Meiryo"/>
              <a:buChar char="❖"/>
              <a:tabLst>
                <a:tab pos="241300" algn="l"/>
              </a:tabLst>
            </a:pPr>
            <a:r>
              <a:rPr sz="1600" b="1" u="heavy" spc="-5" dirty="0">
                <a:latin typeface="Times New Roman"/>
                <a:cs typeface="Times New Roman"/>
              </a:rPr>
              <a:t>Presentation</a:t>
            </a:r>
            <a:r>
              <a:rPr sz="1600" b="1" u="heavy" spc="-80" dirty="0">
                <a:latin typeface="Times New Roman"/>
                <a:cs typeface="Times New Roman"/>
              </a:rPr>
              <a:t> </a:t>
            </a:r>
            <a:r>
              <a:rPr sz="1600" b="1" u="heavy" spc="-5" dirty="0">
                <a:latin typeface="Times New Roman"/>
                <a:cs typeface="Times New Roman"/>
              </a:rPr>
              <a:t>Layer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00">
              <a:latin typeface="Times New Roman"/>
              <a:cs typeface="Times New Roman"/>
            </a:endParaRPr>
          </a:p>
          <a:p>
            <a:pPr marL="469900" marR="5080" indent="-228600">
              <a:lnSpc>
                <a:spcPts val="1380"/>
              </a:lnSpc>
            </a:pPr>
            <a:r>
              <a:rPr sz="1200" spc="-5" dirty="0">
                <a:latin typeface="Courier New"/>
                <a:cs typeface="Courier New"/>
              </a:rPr>
              <a:t>o </a:t>
            </a:r>
            <a:r>
              <a:rPr sz="1200" dirty="0">
                <a:latin typeface="Times New Roman"/>
                <a:cs typeface="Times New Roman"/>
              </a:rPr>
              <a:t>This layer is concerned </a:t>
            </a:r>
            <a:r>
              <a:rPr sz="1200" spc="-5" dirty="0">
                <a:latin typeface="Times New Roman"/>
                <a:cs typeface="Times New Roman"/>
              </a:rPr>
              <a:t>with Syntax and Semantics of info exchange between  </a:t>
            </a:r>
            <a:r>
              <a:rPr sz="1200" dirty="0">
                <a:latin typeface="Times New Roman"/>
                <a:cs typeface="Times New Roman"/>
              </a:rPr>
              <a:t>two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systems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0300" y="5077967"/>
            <a:ext cx="5532120" cy="4399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ts val="1410"/>
              </a:lnSpc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sz="1200" b="1" dirty="0">
                <a:latin typeface="Times New Roman"/>
                <a:cs typeface="Times New Roman"/>
              </a:rPr>
              <a:t>Functions of Presentation</a:t>
            </a:r>
            <a:r>
              <a:rPr sz="1200" b="1" spc="-114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Layer</a:t>
            </a:r>
            <a:endParaRPr sz="12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410"/>
              </a:lnSpc>
              <a:buFont typeface="Courier New"/>
              <a:buChar char="o"/>
              <a:tabLst>
                <a:tab pos="698500" algn="l"/>
              </a:tabLst>
            </a:pPr>
            <a:r>
              <a:rPr sz="1200" b="1" dirty="0">
                <a:latin typeface="Times New Roman"/>
                <a:cs typeface="Times New Roman"/>
              </a:rPr>
              <a:t>Translation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Font typeface="Courier New"/>
              <a:buChar char="o"/>
            </a:pPr>
            <a:endParaRPr sz="1200">
              <a:latin typeface="Times New Roman"/>
              <a:cs typeface="Times New Roman"/>
            </a:endParaRPr>
          </a:p>
          <a:p>
            <a:pPr marL="927100" marR="6350" lvl="2" indent="-228600">
              <a:lnSpc>
                <a:spcPts val="1380"/>
              </a:lnSpc>
              <a:spcBef>
                <a:spcPts val="5"/>
              </a:spcBef>
              <a:buFont typeface="Meiryo"/>
              <a:buChar char="➢"/>
              <a:tabLst>
                <a:tab pos="927100" algn="l"/>
              </a:tabLst>
            </a:pPr>
            <a:r>
              <a:rPr sz="1200" dirty="0">
                <a:latin typeface="Times New Roman"/>
                <a:cs typeface="Times New Roman"/>
              </a:rPr>
              <a:t>The processes (running </a:t>
            </a:r>
            <a:r>
              <a:rPr sz="1200" spc="-5" dirty="0">
                <a:latin typeface="Times New Roman"/>
                <a:cs typeface="Times New Roman"/>
              </a:rPr>
              <a:t>programs) </a:t>
            </a:r>
            <a:r>
              <a:rPr sz="1200" dirty="0">
                <a:latin typeface="Times New Roman"/>
                <a:cs typeface="Times New Roman"/>
              </a:rPr>
              <a:t>in two </a:t>
            </a:r>
            <a:r>
              <a:rPr sz="1200" spc="-5" dirty="0">
                <a:latin typeface="Times New Roman"/>
                <a:cs typeface="Times New Roman"/>
              </a:rPr>
              <a:t>systems </a:t>
            </a:r>
            <a:r>
              <a:rPr sz="1200" dirty="0">
                <a:latin typeface="Times New Roman"/>
                <a:cs typeface="Times New Roman"/>
              </a:rPr>
              <a:t>are </a:t>
            </a:r>
            <a:r>
              <a:rPr sz="1200" spc="-5" dirty="0">
                <a:latin typeface="Times New Roman"/>
                <a:cs typeface="Times New Roman"/>
              </a:rPr>
              <a:t>usually </a:t>
            </a:r>
            <a:r>
              <a:rPr sz="1200" dirty="0">
                <a:latin typeface="Times New Roman"/>
                <a:cs typeface="Times New Roman"/>
              </a:rPr>
              <a:t>exchanging  info in the form of character </a:t>
            </a:r>
            <a:r>
              <a:rPr sz="1200" spc="-5" dirty="0">
                <a:latin typeface="Times New Roman"/>
                <a:cs typeface="Times New Roman"/>
              </a:rPr>
              <a:t>strings, numbers </a:t>
            </a:r>
            <a:r>
              <a:rPr sz="1200" dirty="0">
                <a:latin typeface="Times New Roman"/>
                <a:cs typeface="Times New Roman"/>
              </a:rPr>
              <a:t>and so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on…..</a:t>
            </a:r>
            <a:endParaRPr sz="1200">
              <a:latin typeface="Times New Roman"/>
              <a:cs typeface="Times New Roman"/>
            </a:endParaRPr>
          </a:p>
          <a:p>
            <a:pPr marL="927100" lvl="2" indent="-228600">
              <a:lnSpc>
                <a:spcPts val="1315"/>
              </a:lnSpc>
              <a:buFont typeface="Meiryo"/>
              <a:buChar char="➢"/>
              <a:tabLst>
                <a:tab pos="927100" algn="l"/>
              </a:tabLst>
            </a:pPr>
            <a:r>
              <a:rPr sz="1200" dirty="0">
                <a:latin typeface="Times New Roman"/>
                <a:cs typeface="Times New Roman"/>
              </a:rPr>
              <a:t>The info should be </a:t>
            </a:r>
            <a:r>
              <a:rPr sz="1200" spc="-5" dirty="0">
                <a:latin typeface="Times New Roman"/>
                <a:cs typeface="Times New Roman"/>
              </a:rPr>
              <a:t>changed </a:t>
            </a:r>
            <a:r>
              <a:rPr sz="1200" dirty="0">
                <a:latin typeface="Times New Roman"/>
                <a:cs typeface="Times New Roman"/>
              </a:rPr>
              <a:t>to bit </a:t>
            </a:r>
            <a:r>
              <a:rPr sz="1200" spc="-5" dirty="0">
                <a:latin typeface="Times New Roman"/>
                <a:cs typeface="Times New Roman"/>
              </a:rPr>
              <a:t>streams </a:t>
            </a:r>
            <a:r>
              <a:rPr sz="1200" dirty="0">
                <a:latin typeface="Times New Roman"/>
                <a:cs typeface="Times New Roman"/>
              </a:rPr>
              <a:t>before being</a:t>
            </a:r>
            <a:r>
              <a:rPr sz="1200" spc="-5" dirty="0">
                <a:latin typeface="Times New Roman"/>
                <a:cs typeface="Times New Roman"/>
              </a:rPr>
              <a:t> transmitted</a:t>
            </a:r>
            <a:endParaRPr sz="1200">
              <a:latin typeface="Times New Roman"/>
              <a:cs typeface="Times New Roman"/>
            </a:endParaRPr>
          </a:p>
          <a:p>
            <a:pPr marL="927100" marR="6350" lvl="2" indent="-228600" algn="just">
              <a:lnSpc>
                <a:spcPts val="1380"/>
              </a:lnSpc>
              <a:spcBef>
                <a:spcPts val="65"/>
              </a:spcBef>
              <a:buFont typeface="Meiryo"/>
              <a:buChar char="➢"/>
              <a:tabLst>
                <a:tab pos="927100" algn="l"/>
              </a:tabLst>
            </a:pPr>
            <a:r>
              <a:rPr sz="1200" dirty="0">
                <a:latin typeface="Times New Roman"/>
                <a:cs typeface="Times New Roman"/>
              </a:rPr>
              <a:t>Because different </a:t>
            </a:r>
            <a:r>
              <a:rPr sz="1200" spc="-5" dirty="0">
                <a:latin typeface="Times New Roman"/>
                <a:cs typeface="Times New Roman"/>
              </a:rPr>
              <a:t>computers use different ENCODING SYSTEMS,  presentation </a:t>
            </a:r>
            <a:r>
              <a:rPr sz="1200" dirty="0">
                <a:latin typeface="Times New Roman"/>
                <a:cs typeface="Times New Roman"/>
              </a:rPr>
              <a:t>layer is </a:t>
            </a:r>
            <a:r>
              <a:rPr sz="1200" spc="-5" dirty="0">
                <a:latin typeface="Times New Roman"/>
                <a:cs typeface="Times New Roman"/>
              </a:rPr>
              <a:t>responsible for interoperability b/w these different  </a:t>
            </a:r>
            <a:r>
              <a:rPr sz="1200" dirty="0">
                <a:latin typeface="Times New Roman"/>
                <a:cs typeface="Times New Roman"/>
              </a:rPr>
              <a:t>encoding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methods</a:t>
            </a:r>
            <a:endParaRPr sz="1200">
              <a:latin typeface="Times New Roman"/>
              <a:cs typeface="Times New Roman"/>
            </a:endParaRPr>
          </a:p>
          <a:p>
            <a:pPr marL="927100" marR="5715" lvl="2" indent="-228600">
              <a:lnSpc>
                <a:spcPts val="1380"/>
              </a:lnSpc>
              <a:buFont typeface="Meiryo"/>
              <a:buChar char="➢"/>
              <a:tabLst>
                <a:tab pos="927100" algn="l"/>
              </a:tabLst>
            </a:pPr>
            <a:r>
              <a:rPr sz="1200" dirty="0">
                <a:latin typeface="Times New Roman"/>
                <a:cs typeface="Times New Roman"/>
              </a:rPr>
              <a:t>The presentation </a:t>
            </a:r>
            <a:r>
              <a:rPr sz="1200" spc="-5" dirty="0">
                <a:latin typeface="Times New Roman"/>
                <a:cs typeface="Times New Roman"/>
              </a:rPr>
              <a:t>layer </a:t>
            </a:r>
            <a:r>
              <a:rPr sz="1200" dirty="0">
                <a:latin typeface="Times New Roman"/>
                <a:cs typeface="Times New Roman"/>
              </a:rPr>
              <a:t>at the </a:t>
            </a:r>
            <a:r>
              <a:rPr sz="1200" spc="-5" dirty="0">
                <a:latin typeface="Times New Roman"/>
                <a:cs typeface="Times New Roman"/>
              </a:rPr>
              <a:t>sender </a:t>
            </a:r>
            <a:r>
              <a:rPr sz="1200" dirty="0">
                <a:latin typeface="Times New Roman"/>
                <a:cs typeface="Times New Roman"/>
              </a:rPr>
              <a:t>changes the info from its sender-  dependent </a:t>
            </a:r>
            <a:r>
              <a:rPr sz="1200" spc="-5" dirty="0">
                <a:latin typeface="Times New Roman"/>
                <a:cs typeface="Times New Roman"/>
              </a:rPr>
              <a:t>format </a:t>
            </a:r>
            <a:r>
              <a:rPr sz="1200" dirty="0">
                <a:latin typeface="Times New Roman"/>
                <a:cs typeface="Times New Roman"/>
              </a:rPr>
              <a:t>to the common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format</a:t>
            </a:r>
            <a:endParaRPr sz="1200">
              <a:latin typeface="Times New Roman"/>
              <a:cs typeface="Times New Roman"/>
            </a:endParaRPr>
          </a:p>
          <a:p>
            <a:pPr marL="927100" marR="5080" lvl="2" indent="-228600">
              <a:lnSpc>
                <a:spcPts val="1380"/>
              </a:lnSpc>
              <a:buFont typeface="Meiryo"/>
              <a:buChar char="➢"/>
              <a:tabLst>
                <a:tab pos="927100" algn="l"/>
              </a:tabLst>
            </a:pP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presentation </a:t>
            </a:r>
            <a:r>
              <a:rPr sz="1200" dirty="0">
                <a:latin typeface="Times New Roman"/>
                <a:cs typeface="Times New Roman"/>
              </a:rPr>
              <a:t>at </a:t>
            </a:r>
            <a:r>
              <a:rPr sz="1200" spc="-5" dirty="0">
                <a:latin typeface="Times New Roman"/>
                <a:cs typeface="Times New Roman"/>
              </a:rPr>
              <a:t>the </a:t>
            </a:r>
            <a:r>
              <a:rPr sz="1200" dirty="0">
                <a:latin typeface="Times New Roman"/>
                <a:cs typeface="Times New Roman"/>
              </a:rPr>
              <a:t>receiver </a:t>
            </a:r>
            <a:r>
              <a:rPr sz="1200" spc="-5" dirty="0">
                <a:latin typeface="Times New Roman"/>
                <a:cs typeface="Times New Roman"/>
              </a:rPr>
              <a:t>changes </a:t>
            </a:r>
            <a:r>
              <a:rPr sz="1200" dirty="0">
                <a:latin typeface="Times New Roman"/>
                <a:cs typeface="Times New Roman"/>
              </a:rPr>
              <a:t>info from </a:t>
            </a:r>
            <a:r>
              <a:rPr sz="1200" spc="-5" dirty="0">
                <a:latin typeface="Times New Roman"/>
                <a:cs typeface="Times New Roman"/>
              </a:rPr>
              <a:t>common </a:t>
            </a:r>
            <a:r>
              <a:rPr sz="1200" dirty="0">
                <a:latin typeface="Times New Roman"/>
                <a:cs typeface="Times New Roman"/>
              </a:rPr>
              <a:t>to the </a:t>
            </a:r>
            <a:r>
              <a:rPr sz="1200" spc="-5" dirty="0">
                <a:latin typeface="Times New Roman"/>
                <a:cs typeface="Times New Roman"/>
              </a:rPr>
              <a:t>receiver  </a:t>
            </a:r>
            <a:r>
              <a:rPr sz="1200" dirty="0">
                <a:latin typeface="Times New Roman"/>
                <a:cs typeface="Times New Roman"/>
              </a:rPr>
              <a:t>dependent</a:t>
            </a:r>
            <a:r>
              <a:rPr sz="1200" spc="-9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format</a:t>
            </a:r>
            <a:endParaRPr sz="1200">
              <a:latin typeface="Times New Roman"/>
              <a:cs typeface="Times New Roman"/>
            </a:endParaRPr>
          </a:p>
          <a:p>
            <a:pPr lvl="2">
              <a:lnSpc>
                <a:spcPct val="100000"/>
              </a:lnSpc>
              <a:spcBef>
                <a:spcPts val="25"/>
              </a:spcBef>
              <a:buFont typeface="Meiryo"/>
              <a:buChar char="➢"/>
            </a:pPr>
            <a:endParaRPr sz="11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buFont typeface="Courier New"/>
              <a:buChar char="o"/>
              <a:tabLst>
                <a:tab pos="698500" algn="l"/>
              </a:tabLst>
            </a:pPr>
            <a:r>
              <a:rPr sz="1200" b="1" dirty="0">
                <a:latin typeface="Times New Roman"/>
                <a:cs typeface="Times New Roman"/>
              </a:rPr>
              <a:t>Encryption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Courier New"/>
              <a:buChar char="o"/>
            </a:pPr>
            <a:endParaRPr sz="1100">
              <a:latin typeface="Times New Roman"/>
              <a:cs typeface="Times New Roman"/>
            </a:endParaRPr>
          </a:p>
          <a:p>
            <a:pPr marL="927100" lvl="2" indent="-228600">
              <a:lnSpc>
                <a:spcPts val="1410"/>
              </a:lnSpc>
              <a:buFont typeface="Meiryo"/>
              <a:buChar char="➢"/>
              <a:tabLst>
                <a:tab pos="927100" algn="l"/>
              </a:tabLst>
            </a:pPr>
            <a:r>
              <a:rPr sz="1200" dirty="0">
                <a:latin typeface="Times New Roman"/>
                <a:cs typeface="Times New Roman"/>
              </a:rPr>
              <a:t>To carry </a:t>
            </a:r>
            <a:r>
              <a:rPr sz="1200" spc="-5" dirty="0">
                <a:latin typeface="Times New Roman"/>
                <a:cs typeface="Times New Roman"/>
              </a:rPr>
              <a:t>sensitive info </a:t>
            </a:r>
            <a:r>
              <a:rPr sz="1200" dirty="0">
                <a:latin typeface="Times New Roman"/>
                <a:cs typeface="Times New Roman"/>
              </a:rPr>
              <a:t>, a system </a:t>
            </a:r>
            <a:r>
              <a:rPr sz="1200" spc="-5" dirty="0">
                <a:latin typeface="Times New Roman"/>
                <a:cs typeface="Times New Roman"/>
              </a:rPr>
              <a:t>must </a:t>
            </a:r>
            <a:r>
              <a:rPr sz="1200" dirty="0">
                <a:latin typeface="Times New Roman"/>
                <a:cs typeface="Times New Roman"/>
              </a:rPr>
              <a:t>be </a:t>
            </a:r>
            <a:r>
              <a:rPr sz="1200" spc="-5" dirty="0">
                <a:latin typeface="Times New Roman"/>
                <a:cs typeface="Times New Roman"/>
              </a:rPr>
              <a:t>able </a:t>
            </a:r>
            <a:r>
              <a:rPr sz="1200" dirty="0">
                <a:latin typeface="Times New Roman"/>
                <a:cs typeface="Times New Roman"/>
              </a:rPr>
              <a:t>to assure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privacy</a:t>
            </a:r>
            <a:endParaRPr sz="1200">
              <a:latin typeface="Times New Roman"/>
              <a:cs typeface="Times New Roman"/>
            </a:endParaRPr>
          </a:p>
          <a:p>
            <a:pPr marL="927100" marR="5080" lvl="2" indent="-228600">
              <a:lnSpc>
                <a:spcPts val="1380"/>
              </a:lnSpc>
              <a:spcBef>
                <a:spcPts val="65"/>
              </a:spcBef>
              <a:buFont typeface="Meiryo"/>
              <a:buChar char="➢"/>
              <a:tabLst>
                <a:tab pos="927100" algn="l"/>
              </a:tabLst>
            </a:pPr>
            <a:r>
              <a:rPr sz="1200" dirty="0">
                <a:latin typeface="Times New Roman"/>
                <a:cs typeface="Times New Roman"/>
              </a:rPr>
              <a:t>Encryption </a:t>
            </a:r>
            <a:r>
              <a:rPr sz="1200" spc="-5" dirty="0">
                <a:latin typeface="Times New Roman"/>
                <a:cs typeface="Times New Roman"/>
              </a:rPr>
              <a:t>means </a:t>
            </a:r>
            <a:r>
              <a:rPr sz="1200" dirty="0">
                <a:latin typeface="Times New Roman"/>
                <a:cs typeface="Times New Roman"/>
              </a:rPr>
              <a:t>that sender </a:t>
            </a:r>
            <a:r>
              <a:rPr sz="1200" spc="-5" dirty="0">
                <a:latin typeface="Times New Roman"/>
                <a:cs typeface="Times New Roman"/>
              </a:rPr>
              <a:t>transforms </a:t>
            </a:r>
            <a:r>
              <a:rPr sz="1200" dirty="0">
                <a:latin typeface="Times New Roman"/>
                <a:cs typeface="Times New Roman"/>
              </a:rPr>
              <a:t>original info to another form and  sends the resulting </a:t>
            </a:r>
            <a:r>
              <a:rPr sz="1200" spc="-5" dirty="0">
                <a:latin typeface="Times New Roman"/>
                <a:cs typeface="Times New Roman"/>
              </a:rPr>
              <a:t>message </a:t>
            </a:r>
            <a:r>
              <a:rPr sz="1200" dirty="0">
                <a:latin typeface="Times New Roman"/>
                <a:cs typeface="Times New Roman"/>
              </a:rPr>
              <a:t>out over the</a:t>
            </a:r>
            <a:r>
              <a:rPr sz="1200" spc="-1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network</a:t>
            </a:r>
            <a:endParaRPr sz="1200">
              <a:latin typeface="Times New Roman"/>
              <a:cs typeface="Times New Roman"/>
            </a:endParaRPr>
          </a:p>
          <a:p>
            <a:pPr marL="927100" marR="6350" lvl="2" indent="-228600">
              <a:lnSpc>
                <a:spcPts val="1380"/>
              </a:lnSpc>
              <a:buFont typeface="Meiryo"/>
              <a:buChar char="➢"/>
              <a:tabLst>
                <a:tab pos="927100" algn="l"/>
              </a:tabLst>
            </a:pPr>
            <a:r>
              <a:rPr sz="1200" dirty="0">
                <a:latin typeface="Times New Roman"/>
                <a:cs typeface="Times New Roman"/>
              </a:rPr>
              <a:t>Decryption reverses the original </a:t>
            </a:r>
            <a:r>
              <a:rPr sz="1200" spc="-5" dirty="0">
                <a:latin typeface="Times New Roman"/>
                <a:cs typeface="Times New Roman"/>
              </a:rPr>
              <a:t>process </a:t>
            </a:r>
            <a:r>
              <a:rPr sz="1200" dirty="0">
                <a:latin typeface="Times New Roman"/>
                <a:cs typeface="Times New Roman"/>
              </a:rPr>
              <a:t>to transform </a:t>
            </a:r>
            <a:r>
              <a:rPr sz="1200" spc="-5" dirty="0">
                <a:latin typeface="Times New Roman"/>
                <a:cs typeface="Times New Roman"/>
              </a:rPr>
              <a:t>message back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its  original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form</a:t>
            </a:r>
            <a:endParaRPr sz="1200">
              <a:latin typeface="Times New Roman"/>
              <a:cs typeface="Times New Roman"/>
            </a:endParaRPr>
          </a:p>
          <a:p>
            <a:pPr lvl="2">
              <a:lnSpc>
                <a:spcPct val="100000"/>
              </a:lnSpc>
              <a:spcBef>
                <a:spcPts val="30"/>
              </a:spcBef>
              <a:buFont typeface="Meiryo"/>
              <a:buChar char="➢"/>
            </a:pPr>
            <a:endParaRPr sz="11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buFont typeface="Courier New"/>
              <a:buChar char="o"/>
              <a:tabLst>
                <a:tab pos="6985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Compression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Courier New"/>
              <a:buChar char="o"/>
            </a:pPr>
            <a:endParaRPr sz="1100">
              <a:latin typeface="Times New Roman"/>
              <a:cs typeface="Times New Roman"/>
            </a:endParaRPr>
          </a:p>
          <a:p>
            <a:pPr marL="927100" lvl="2" indent="-228600">
              <a:lnSpc>
                <a:spcPct val="100000"/>
              </a:lnSpc>
              <a:buFont typeface="Meiryo"/>
              <a:buChar char="➢"/>
              <a:tabLst>
                <a:tab pos="927100" algn="l"/>
              </a:tabLst>
            </a:pPr>
            <a:r>
              <a:rPr sz="1200" dirty="0">
                <a:latin typeface="Times New Roman"/>
                <a:cs typeface="Times New Roman"/>
              </a:rPr>
              <a:t>Data </a:t>
            </a:r>
            <a:r>
              <a:rPr sz="1200" spc="-5" dirty="0">
                <a:latin typeface="Times New Roman"/>
                <a:cs typeface="Times New Roman"/>
              </a:rPr>
              <a:t>compression </a:t>
            </a:r>
            <a:r>
              <a:rPr sz="1200" dirty="0">
                <a:latin typeface="Times New Roman"/>
                <a:cs typeface="Times New Roman"/>
              </a:rPr>
              <a:t>reduces the </a:t>
            </a:r>
            <a:r>
              <a:rPr sz="1200" spc="-5" dirty="0">
                <a:latin typeface="Times New Roman"/>
                <a:cs typeface="Times New Roman"/>
              </a:rPr>
              <a:t>number </a:t>
            </a:r>
            <a:r>
              <a:rPr sz="1200" dirty="0">
                <a:latin typeface="Times New Roman"/>
                <a:cs typeface="Times New Roman"/>
              </a:rPr>
              <a:t>of bits to be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transmitted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93570" y="2615945"/>
            <a:ext cx="4460709" cy="21107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</a:t>
            </a:r>
            <a:r>
              <a:rPr spc="-5" dirty="0"/>
              <a:t>Copyright Virtual University of</a:t>
            </a:r>
            <a:r>
              <a:rPr spc="-80" dirty="0"/>
              <a:t> </a:t>
            </a:r>
            <a:r>
              <a:rPr spc="-5" dirty="0"/>
              <a:t>Pakistan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1305"/>
              </a:lnSpc>
            </a:pPr>
            <a:fld id="{81D60167-4931-47E6-BA6A-407CBD079E47}" type="slidenum">
              <a:rPr dirty="0"/>
              <a:t>20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3203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45007"/>
            <a:ext cx="1799589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CS601-Data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Communication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71335" y="445007"/>
            <a:ext cx="24511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10" dirty="0">
                <a:latin typeface="Times New Roman"/>
                <a:cs typeface="Times New Roman"/>
              </a:rPr>
              <a:t>VU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637794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3000" y="9867900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58900" y="914399"/>
            <a:ext cx="5302885" cy="1819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8500" marR="5715" indent="-228600">
              <a:lnSpc>
                <a:spcPts val="1380"/>
              </a:lnSpc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Data </a:t>
            </a:r>
            <a:r>
              <a:rPr sz="1200" spc="-5" dirty="0">
                <a:latin typeface="Times New Roman"/>
                <a:cs typeface="Times New Roman"/>
              </a:rPr>
              <a:t>compression becomes particularly important </a:t>
            </a:r>
            <a:r>
              <a:rPr sz="1200" dirty="0">
                <a:latin typeface="Times New Roman"/>
                <a:cs typeface="Times New Roman"/>
              </a:rPr>
              <a:t>in </a:t>
            </a:r>
            <a:r>
              <a:rPr sz="1200" spc="-5" dirty="0">
                <a:latin typeface="Times New Roman"/>
                <a:cs typeface="Times New Roman"/>
              </a:rPr>
              <a:t>transmission </a:t>
            </a:r>
            <a:r>
              <a:rPr sz="1200" dirty="0">
                <a:latin typeface="Times New Roman"/>
                <a:cs typeface="Times New Roman"/>
              </a:rPr>
              <a:t>of  </a:t>
            </a:r>
            <a:r>
              <a:rPr sz="1200" spc="-5" dirty="0">
                <a:latin typeface="Times New Roman"/>
                <a:cs typeface="Times New Roman"/>
              </a:rPr>
              <a:t>multimedia </a:t>
            </a:r>
            <a:r>
              <a:rPr sz="1200" dirty="0">
                <a:latin typeface="Times New Roman"/>
                <a:cs typeface="Times New Roman"/>
              </a:rPr>
              <a:t>such as </a:t>
            </a:r>
            <a:r>
              <a:rPr sz="1200" spc="-5" dirty="0">
                <a:latin typeface="Times New Roman"/>
                <a:cs typeface="Times New Roman"/>
              </a:rPr>
              <a:t>text, </a:t>
            </a:r>
            <a:r>
              <a:rPr sz="1200" dirty="0">
                <a:latin typeface="Times New Roman"/>
                <a:cs typeface="Times New Roman"/>
              </a:rPr>
              <a:t>audio and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video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00">
              <a:latin typeface="Times New Roman"/>
              <a:cs typeface="Times New Roman"/>
            </a:endParaRPr>
          </a:p>
          <a:p>
            <a:pPr marL="240665" indent="-227965">
              <a:lnSpc>
                <a:spcPts val="1639"/>
              </a:lnSpc>
              <a:buFont typeface="Meiryo"/>
              <a:buChar char="❖"/>
              <a:tabLst>
                <a:tab pos="241300" algn="l"/>
              </a:tabLst>
            </a:pPr>
            <a:r>
              <a:rPr sz="1400" b="1" spc="-5" dirty="0">
                <a:latin typeface="Times New Roman"/>
                <a:cs typeface="Times New Roman"/>
              </a:rPr>
              <a:t>Application</a:t>
            </a:r>
            <a:r>
              <a:rPr sz="1400" b="1" spc="-5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Layer</a:t>
            </a:r>
            <a:endParaRPr sz="1400">
              <a:latin typeface="Times New Roman"/>
              <a:cs typeface="Times New Roman"/>
            </a:endParaRPr>
          </a:p>
          <a:p>
            <a:pPr marL="469900" lvl="1" indent="-228600">
              <a:lnSpc>
                <a:spcPts val="1370"/>
              </a:lnSpc>
              <a:buFont typeface="Courier New"/>
              <a:buChar char="o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Enables </a:t>
            </a:r>
            <a:r>
              <a:rPr sz="1200" spc="-5" dirty="0">
                <a:latin typeface="Times New Roman"/>
                <a:cs typeface="Times New Roman"/>
              </a:rPr>
              <a:t>the </a:t>
            </a:r>
            <a:r>
              <a:rPr sz="1200" dirty="0">
                <a:latin typeface="Times New Roman"/>
                <a:cs typeface="Times New Roman"/>
              </a:rPr>
              <a:t>user either </a:t>
            </a:r>
            <a:r>
              <a:rPr sz="1200" spc="-5" dirty="0">
                <a:latin typeface="Times New Roman"/>
                <a:cs typeface="Times New Roman"/>
              </a:rPr>
              <a:t>human </a:t>
            </a:r>
            <a:r>
              <a:rPr sz="1200" dirty="0">
                <a:latin typeface="Times New Roman"/>
                <a:cs typeface="Times New Roman"/>
              </a:rPr>
              <a:t>or </a:t>
            </a:r>
            <a:r>
              <a:rPr sz="1200" spc="-5" dirty="0">
                <a:latin typeface="Times New Roman"/>
                <a:cs typeface="Times New Roman"/>
              </a:rPr>
              <a:t>software </a:t>
            </a:r>
            <a:r>
              <a:rPr sz="1200" dirty="0">
                <a:latin typeface="Times New Roman"/>
                <a:cs typeface="Times New Roman"/>
              </a:rPr>
              <a:t>to access the</a:t>
            </a:r>
            <a:r>
              <a:rPr sz="1200" spc="-1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network</a:t>
            </a:r>
            <a:endParaRPr sz="1200">
              <a:latin typeface="Times New Roman"/>
              <a:cs typeface="Times New Roman"/>
            </a:endParaRPr>
          </a:p>
          <a:p>
            <a:pPr marL="469900" marR="5080" lvl="1" indent="-228600" algn="just">
              <a:lnSpc>
                <a:spcPts val="1380"/>
              </a:lnSpc>
              <a:spcBef>
                <a:spcPts val="65"/>
              </a:spcBef>
              <a:buFont typeface="Courier New"/>
              <a:buChar char="o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It provides user </a:t>
            </a:r>
            <a:r>
              <a:rPr sz="1200" spc="-5" dirty="0">
                <a:latin typeface="Times New Roman"/>
                <a:cs typeface="Times New Roman"/>
              </a:rPr>
              <a:t>interface </a:t>
            </a:r>
            <a:r>
              <a:rPr sz="1200" dirty="0">
                <a:latin typeface="Times New Roman"/>
                <a:cs typeface="Times New Roman"/>
              </a:rPr>
              <a:t>and support for the services such as Electronic </a:t>
            </a:r>
            <a:r>
              <a:rPr sz="1200" spc="-5" dirty="0">
                <a:latin typeface="Times New Roman"/>
                <a:cs typeface="Times New Roman"/>
              </a:rPr>
              <a:t>mail,  Remote </a:t>
            </a:r>
            <a:r>
              <a:rPr sz="1200" dirty="0">
                <a:latin typeface="Times New Roman"/>
                <a:cs typeface="Times New Roman"/>
              </a:rPr>
              <a:t>File access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Transfer, Shared Database </a:t>
            </a:r>
            <a:r>
              <a:rPr sz="1200" spc="-5" dirty="0">
                <a:latin typeface="Times New Roman"/>
                <a:cs typeface="Times New Roman"/>
              </a:rPr>
              <a:t>Management </a:t>
            </a:r>
            <a:r>
              <a:rPr sz="1200" dirty="0">
                <a:latin typeface="Times New Roman"/>
                <a:cs typeface="Times New Roman"/>
              </a:rPr>
              <a:t>and other  services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00">
              <a:latin typeface="Times New Roman"/>
              <a:cs typeface="Times New Roman"/>
            </a:endParaRPr>
          </a:p>
          <a:p>
            <a:pPr marL="1568450">
              <a:lnSpc>
                <a:spcPct val="100000"/>
              </a:lnSpc>
            </a:pPr>
            <a:r>
              <a:rPr sz="1400" b="1" u="heavy" spc="-5" dirty="0">
                <a:latin typeface="Times New Roman"/>
                <a:cs typeface="Times New Roman"/>
              </a:rPr>
              <a:t>Application Layer</a:t>
            </a:r>
            <a:r>
              <a:rPr sz="1400" b="1" u="heavy" spc="-15" dirty="0">
                <a:latin typeface="Times New Roman"/>
                <a:cs typeface="Times New Roman"/>
              </a:rPr>
              <a:t> </a:t>
            </a:r>
            <a:r>
              <a:rPr sz="1400" b="1" u="heavy" spc="-5" dirty="0">
                <a:latin typeface="Times New Roman"/>
                <a:cs typeface="Times New Roman"/>
              </a:rPr>
              <a:t>Figure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0300" y="6129527"/>
            <a:ext cx="5532120" cy="348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8500" marR="6985" indent="-228600">
              <a:lnSpc>
                <a:spcPts val="1380"/>
              </a:lnSpc>
            </a:pPr>
            <a:r>
              <a:rPr sz="1200" spc="-5" dirty="0">
                <a:latin typeface="Courier New"/>
                <a:cs typeface="Courier New"/>
              </a:rPr>
              <a:t>o </a:t>
            </a:r>
            <a:r>
              <a:rPr sz="1200" spc="-5" dirty="0">
                <a:latin typeface="Times New Roman"/>
                <a:cs typeface="Times New Roman"/>
              </a:rPr>
              <a:t>In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figure, of many application services available, only </a:t>
            </a:r>
            <a:r>
              <a:rPr sz="1200" dirty="0">
                <a:latin typeface="Times New Roman"/>
                <a:cs typeface="Times New Roman"/>
              </a:rPr>
              <a:t>three </a:t>
            </a:r>
            <a:r>
              <a:rPr sz="1200" spc="-5" dirty="0">
                <a:latin typeface="Times New Roman"/>
                <a:cs typeface="Times New Roman"/>
              </a:rPr>
              <a:t>services </a:t>
            </a:r>
            <a:r>
              <a:rPr sz="1200" dirty="0">
                <a:latin typeface="Times New Roman"/>
                <a:cs typeface="Times New Roman"/>
              </a:rPr>
              <a:t>are  </a:t>
            </a:r>
            <a:r>
              <a:rPr sz="1200" spc="-5" dirty="0">
                <a:latin typeface="Times New Roman"/>
                <a:cs typeface="Times New Roman"/>
              </a:rPr>
              <a:t>shown</a:t>
            </a:r>
            <a:endParaRPr sz="1200">
              <a:latin typeface="Times New Roman"/>
              <a:cs typeface="Times New Roman"/>
            </a:endParaRPr>
          </a:p>
          <a:p>
            <a:pPr marL="927100">
              <a:lnSpc>
                <a:spcPts val="1620"/>
              </a:lnSpc>
            </a:pPr>
            <a:r>
              <a:rPr sz="1500" spc="-5" dirty="0">
                <a:latin typeface="Arial"/>
                <a:cs typeface="Arial"/>
              </a:rPr>
              <a:t>–</a:t>
            </a:r>
            <a:r>
              <a:rPr sz="1200" spc="-5" dirty="0">
                <a:latin typeface="Times New Roman"/>
                <a:cs typeface="Times New Roman"/>
              </a:rPr>
              <a:t>X-400 (message Handling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Services)</a:t>
            </a:r>
            <a:endParaRPr sz="1200">
              <a:latin typeface="Times New Roman"/>
              <a:cs typeface="Times New Roman"/>
            </a:endParaRPr>
          </a:p>
          <a:p>
            <a:pPr marL="927100">
              <a:lnSpc>
                <a:spcPts val="1670"/>
              </a:lnSpc>
            </a:pPr>
            <a:r>
              <a:rPr sz="1500" dirty="0">
                <a:latin typeface="Arial"/>
                <a:cs typeface="Arial"/>
              </a:rPr>
              <a:t>–</a:t>
            </a:r>
            <a:r>
              <a:rPr sz="1200" dirty="0">
                <a:latin typeface="Times New Roman"/>
                <a:cs typeface="Times New Roman"/>
              </a:rPr>
              <a:t>X-500 (Directory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Services)</a:t>
            </a:r>
            <a:endParaRPr sz="1200">
              <a:latin typeface="Times New Roman"/>
              <a:cs typeface="Times New Roman"/>
            </a:endParaRPr>
          </a:p>
          <a:p>
            <a:pPr marL="927100">
              <a:lnSpc>
                <a:spcPts val="1675"/>
              </a:lnSpc>
            </a:pPr>
            <a:r>
              <a:rPr sz="1500" dirty="0">
                <a:latin typeface="Arial"/>
                <a:cs typeface="Arial"/>
              </a:rPr>
              <a:t>–</a:t>
            </a:r>
            <a:r>
              <a:rPr sz="1200" dirty="0">
                <a:latin typeface="Times New Roman"/>
                <a:cs typeface="Times New Roman"/>
              </a:rPr>
              <a:t>File </a:t>
            </a:r>
            <a:r>
              <a:rPr sz="1200" spc="-5" dirty="0">
                <a:latin typeface="Times New Roman"/>
                <a:cs typeface="Times New Roman"/>
              </a:rPr>
              <a:t>Transfer, </a:t>
            </a:r>
            <a:r>
              <a:rPr sz="1200" dirty="0">
                <a:latin typeface="Times New Roman"/>
                <a:cs typeface="Times New Roman"/>
              </a:rPr>
              <a:t>Access&amp; </a:t>
            </a:r>
            <a:r>
              <a:rPr sz="1200" spc="-5" dirty="0">
                <a:latin typeface="Times New Roman"/>
                <a:cs typeface="Times New Roman"/>
              </a:rPr>
              <a:t>Management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(FTAM)</a:t>
            </a:r>
            <a:endParaRPr sz="1200">
              <a:latin typeface="Times New Roman"/>
              <a:cs typeface="Times New Roman"/>
            </a:endParaRPr>
          </a:p>
          <a:p>
            <a:pPr marL="698500" indent="-228600">
              <a:lnSpc>
                <a:spcPts val="1350"/>
              </a:lnSpc>
              <a:buFont typeface="Courier New"/>
              <a:buChar char="o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In this example user uses X-400 to send an </a:t>
            </a:r>
            <a:r>
              <a:rPr sz="1200" spc="-5" dirty="0">
                <a:latin typeface="Times New Roman"/>
                <a:cs typeface="Times New Roman"/>
              </a:rPr>
              <a:t>e-mail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message</a:t>
            </a:r>
            <a:endParaRPr sz="1200">
              <a:latin typeface="Times New Roman"/>
              <a:cs typeface="Times New Roman"/>
            </a:endParaRPr>
          </a:p>
          <a:p>
            <a:pPr marL="698500" indent="-228600">
              <a:lnSpc>
                <a:spcPts val="1410"/>
              </a:lnSpc>
              <a:buFont typeface="Courier New"/>
              <a:buChar char="o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No </a:t>
            </a:r>
            <a:r>
              <a:rPr sz="1200" dirty="0">
                <a:latin typeface="Times New Roman"/>
                <a:cs typeface="Times New Roman"/>
              </a:rPr>
              <a:t>headers or trailers are added at </a:t>
            </a:r>
            <a:r>
              <a:rPr sz="1200" spc="-5" dirty="0">
                <a:latin typeface="Times New Roman"/>
                <a:cs typeface="Times New Roman"/>
              </a:rPr>
              <a:t>this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layer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imes New Roman"/>
              <a:cs typeface="Times New Roman"/>
            </a:endParaRPr>
          </a:p>
          <a:p>
            <a:pPr marL="240665" indent="-227965">
              <a:lnSpc>
                <a:spcPct val="100000"/>
              </a:lnSpc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sz="1400" b="1" spc="-5" dirty="0">
                <a:latin typeface="Times New Roman"/>
                <a:cs typeface="Times New Roman"/>
              </a:rPr>
              <a:t>Application Layer</a:t>
            </a:r>
            <a:r>
              <a:rPr sz="1400" b="1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Functions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Symbol"/>
              <a:buChar char=""/>
            </a:pPr>
            <a:endParaRPr sz="1100">
              <a:latin typeface="Times New Roman"/>
              <a:cs typeface="Times New Roman"/>
            </a:endParaRPr>
          </a:p>
          <a:p>
            <a:pPr marL="469900" lvl="1" indent="-228600">
              <a:lnSpc>
                <a:spcPct val="100000"/>
              </a:lnSpc>
              <a:buFont typeface="Meiryo"/>
              <a:buChar char="➢"/>
              <a:tabLst>
                <a:tab pos="4699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Network </a:t>
            </a:r>
            <a:r>
              <a:rPr sz="1200" b="1" dirty="0">
                <a:latin typeface="Times New Roman"/>
                <a:cs typeface="Times New Roman"/>
              </a:rPr>
              <a:t>Virtual</a:t>
            </a:r>
            <a:r>
              <a:rPr sz="1200" b="1" spc="-7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Terminal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Font typeface="Meiryo"/>
              <a:buChar char="➢"/>
            </a:pPr>
            <a:endParaRPr sz="1200">
              <a:latin typeface="Times New Roman"/>
              <a:cs typeface="Times New Roman"/>
            </a:endParaRPr>
          </a:p>
          <a:p>
            <a:pPr marL="698500" marR="6985" lvl="2" indent="-228600">
              <a:lnSpc>
                <a:spcPts val="1380"/>
              </a:lnSpc>
              <a:spcBef>
                <a:spcPts val="5"/>
              </a:spcBef>
              <a:buFont typeface="Courier New"/>
              <a:buChar char="o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NVT is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software version of </a:t>
            </a:r>
            <a:r>
              <a:rPr sz="1200" dirty="0">
                <a:latin typeface="Times New Roman"/>
                <a:cs typeface="Times New Roman"/>
              </a:rPr>
              <a:t>a physical </a:t>
            </a:r>
            <a:r>
              <a:rPr sz="1200" spc="-5" dirty="0">
                <a:latin typeface="Times New Roman"/>
                <a:cs typeface="Times New Roman"/>
              </a:rPr>
              <a:t>terminal </a:t>
            </a:r>
            <a:r>
              <a:rPr sz="1200" dirty="0">
                <a:latin typeface="Times New Roman"/>
                <a:cs typeface="Times New Roman"/>
              </a:rPr>
              <a:t>and </a:t>
            </a:r>
            <a:r>
              <a:rPr sz="1200" spc="-5" dirty="0">
                <a:latin typeface="Times New Roman"/>
                <a:cs typeface="Times New Roman"/>
              </a:rPr>
              <a:t>allows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user to log on to 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remote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host</a:t>
            </a:r>
            <a:endParaRPr sz="1200">
              <a:latin typeface="Times New Roman"/>
              <a:cs typeface="Times New Roman"/>
            </a:endParaRPr>
          </a:p>
          <a:p>
            <a:pPr marL="698500" lvl="2" indent="-228600">
              <a:lnSpc>
                <a:spcPts val="1315"/>
              </a:lnSpc>
              <a:buFont typeface="Courier New"/>
              <a:buChar char="o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To do so the </a:t>
            </a:r>
            <a:r>
              <a:rPr sz="1200" spc="-5" dirty="0">
                <a:latin typeface="Times New Roman"/>
                <a:cs typeface="Times New Roman"/>
              </a:rPr>
              <a:t>application created emulation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terminal </a:t>
            </a:r>
            <a:r>
              <a:rPr sz="1200" dirty="0">
                <a:latin typeface="Times New Roman"/>
                <a:cs typeface="Times New Roman"/>
              </a:rPr>
              <a:t>at the </a:t>
            </a:r>
            <a:r>
              <a:rPr sz="1200" spc="-5" dirty="0">
                <a:latin typeface="Times New Roman"/>
                <a:cs typeface="Times New Roman"/>
              </a:rPr>
              <a:t>remote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host</a:t>
            </a:r>
            <a:endParaRPr sz="1200">
              <a:latin typeface="Times New Roman"/>
              <a:cs typeface="Times New Roman"/>
            </a:endParaRPr>
          </a:p>
          <a:p>
            <a:pPr marL="698500" lvl="2" indent="-228600">
              <a:lnSpc>
                <a:spcPts val="1380"/>
              </a:lnSpc>
              <a:buFont typeface="Courier New"/>
              <a:buChar char="o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Users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computer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talks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software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terminal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which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turn</a:t>
            </a:r>
            <a:r>
              <a:rPr sz="1200" spc="1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talks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the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host</a:t>
            </a:r>
            <a:endParaRPr sz="1200">
              <a:latin typeface="Times New Roman"/>
              <a:cs typeface="Times New Roman"/>
            </a:endParaRPr>
          </a:p>
          <a:p>
            <a:pPr marL="698500">
              <a:lnSpc>
                <a:spcPts val="1380"/>
              </a:lnSpc>
            </a:pPr>
            <a:r>
              <a:rPr sz="1200" dirty="0">
                <a:latin typeface="Times New Roman"/>
                <a:cs typeface="Times New Roman"/>
              </a:rPr>
              <a:t>*&amp; vice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versa</a:t>
            </a:r>
            <a:endParaRPr sz="1200">
              <a:latin typeface="Times New Roman"/>
              <a:cs typeface="Times New Roman"/>
            </a:endParaRPr>
          </a:p>
          <a:p>
            <a:pPr marL="698500" marR="5715" lvl="2" indent="-228600">
              <a:lnSpc>
                <a:spcPts val="1380"/>
              </a:lnSpc>
              <a:spcBef>
                <a:spcPts val="65"/>
              </a:spcBef>
              <a:buFont typeface="Courier New"/>
              <a:buChar char="o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Remote host believes it is communication with one of </a:t>
            </a:r>
            <a:r>
              <a:rPr sz="1200" dirty="0">
                <a:latin typeface="Times New Roman"/>
                <a:cs typeface="Times New Roman"/>
              </a:rPr>
              <a:t>its </a:t>
            </a:r>
            <a:r>
              <a:rPr sz="1200" spc="-5" dirty="0">
                <a:latin typeface="Times New Roman"/>
                <a:cs typeface="Times New Roman"/>
              </a:rPr>
              <a:t>own terminals </a:t>
            </a:r>
            <a:r>
              <a:rPr sz="1200" dirty="0">
                <a:latin typeface="Times New Roman"/>
                <a:cs typeface="Times New Roman"/>
              </a:rPr>
              <a:t>and  </a:t>
            </a:r>
            <a:r>
              <a:rPr sz="1200" spc="-5" dirty="0">
                <a:latin typeface="Times New Roman"/>
                <a:cs typeface="Times New Roman"/>
              </a:rPr>
              <a:t>allow you to log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43000" y="2900933"/>
            <a:ext cx="5628119" cy="30525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</a:t>
            </a:r>
            <a:r>
              <a:rPr spc="-5" dirty="0"/>
              <a:t>Copyright Virtual University of</a:t>
            </a:r>
            <a:r>
              <a:rPr spc="-80" dirty="0"/>
              <a:t> </a:t>
            </a:r>
            <a:r>
              <a:rPr spc="-5" dirty="0"/>
              <a:t>Pakistan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1305"/>
              </a:lnSpc>
            </a:pPr>
            <a:fld id="{81D60167-4931-47E6-BA6A-407CBD079E47}" type="slidenum">
              <a:rPr dirty="0"/>
              <a:t>21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1631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45007"/>
            <a:ext cx="1799589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CS601-Data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Communication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71335" y="445007"/>
            <a:ext cx="24511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10" dirty="0">
                <a:latin typeface="Times New Roman"/>
                <a:cs typeface="Times New Roman"/>
              </a:rPr>
              <a:t>VU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637794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3000" y="9867900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58900" y="1078992"/>
            <a:ext cx="5302885" cy="2648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Font typeface="Meiryo"/>
              <a:buChar char="➢"/>
              <a:tabLst>
                <a:tab pos="241300" algn="l"/>
              </a:tabLst>
            </a:pPr>
            <a:r>
              <a:rPr sz="1200" b="1" dirty="0">
                <a:latin typeface="Times New Roman"/>
                <a:cs typeface="Times New Roman"/>
              </a:rPr>
              <a:t>File Transfer, Access &amp;</a:t>
            </a:r>
            <a:r>
              <a:rPr sz="1200" b="1" spc="-12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Manage.(FTAM)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Meiryo"/>
              <a:buChar char="➢"/>
            </a:pPr>
            <a:endParaRPr sz="1200">
              <a:latin typeface="Times New Roman"/>
              <a:cs typeface="Times New Roman"/>
            </a:endParaRPr>
          </a:p>
          <a:p>
            <a:pPr marL="469900" marR="5715" lvl="1" indent="-228600">
              <a:lnSpc>
                <a:spcPts val="1380"/>
              </a:lnSpc>
              <a:spcBef>
                <a:spcPts val="5"/>
              </a:spcBef>
              <a:buFont typeface="Courier New"/>
              <a:buChar char="o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This application allows a </a:t>
            </a:r>
            <a:r>
              <a:rPr sz="1200" spc="-5" dirty="0">
                <a:latin typeface="Times New Roman"/>
                <a:cs typeface="Times New Roman"/>
              </a:rPr>
              <a:t>user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access file </a:t>
            </a:r>
            <a:r>
              <a:rPr sz="1200" dirty="0">
                <a:latin typeface="Times New Roman"/>
                <a:cs typeface="Times New Roman"/>
              </a:rPr>
              <a:t>on the </a:t>
            </a:r>
            <a:r>
              <a:rPr sz="1200" spc="-5" dirty="0">
                <a:latin typeface="Times New Roman"/>
                <a:cs typeface="Times New Roman"/>
              </a:rPr>
              <a:t>remote computers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make  </a:t>
            </a:r>
            <a:r>
              <a:rPr sz="1200" dirty="0">
                <a:latin typeface="Times New Roman"/>
                <a:cs typeface="Times New Roman"/>
              </a:rPr>
              <a:t>changes or read</a:t>
            </a:r>
            <a:r>
              <a:rPr sz="1200" spc="-1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data</a:t>
            </a:r>
            <a:endParaRPr sz="1200">
              <a:latin typeface="Times New Roman"/>
              <a:cs typeface="Times New Roman"/>
            </a:endParaRPr>
          </a:p>
          <a:p>
            <a:pPr marL="469900" marR="5080" lvl="1" indent="-228600">
              <a:lnSpc>
                <a:spcPts val="1380"/>
              </a:lnSpc>
              <a:buFont typeface="Courier New"/>
              <a:buChar char="o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purpose of </a:t>
            </a:r>
            <a:r>
              <a:rPr sz="1200" dirty="0">
                <a:latin typeface="Times New Roman"/>
                <a:cs typeface="Times New Roman"/>
              </a:rPr>
              <a:t>this access is to </a:t>
            </a:r>
            <a:r>
              <a:rPr sz="1200" spc="-5" dirty="0">
                <a:latin typeface="Times New Roman"/>
                <a:cs typeface="Times New Roman"/>
              </a:rPr>
              <a:t>Retrieve </a:t>
            </a:r>
            <a:r>
              <a:rPr sz="1200" dirty="0">
                <a:latin typeface="Times New Roman"/>
                <a:cs typeface="Times New Roman"/>
              </a:rPr>
              <a:t>files from a </a:t>
            </a:r>
            <a:r>
              <a:rPr sz="1200" spc="-5" dirty="0">
                <a:latin typeface="Times New Roman"/>
                <a:cs typeface="Times New Roman"/>
              </a:rPr>
              <a:t>remote computer </a:t>
            </a:r>
            <a:r>
              <a:rPr sz="1200" dirty="0">
                <a:latin typeface="Times New Roman"/>
                <a:cs typeface="Times New Roman"/>
              </a:rPr>
              <a:t>and to  </a:t>
            </a:r>
            <a:r>
              <a:rPr sz="1200" spc="-5" dirty="0">
                <a:latin typeface="Times New Roman"/>
                <a:cs typeface="Times New Roman"/>
              </a:rPr>
              <a:t>manage </a:t>
            </a:r>
            <a:r>
              <a:rPr sz="1200" dirty="0">
                <a:latin typeface="Times New Roman"/>
                <a:cs typeface="Times New Roman"/>
              </a:rPr>
              <a:t>or control files in that </a:t>
            </a:r>
            <a:r>
              <a:rPr sz="1200" spc="-5" dirty="0">
                <a:latin typeface="Times New Roman"/>
                <a:cs typeface="Times New Roman"/>
              </a:rPr>
              <a:t>remote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computer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Font typeface="Courier New"/>
              <a:buChar char="o"/>
            </a:pPr>
            <a:endParaRPr sz="1100">
              <a:latin typeface="Times New Roman"/>
              <a:cs typeface="Times New Roman"/>
            </a:endParaRPr>
          </a:p>
          <a:p>
            <a:pPr marL="241300" indent="-228600">
              <a:lnSpc>
                <a:spcPts val="1405"/>
              </a:lnSpc>
              <a:buFont typeface="Meiryo"/>
              <a:buChar char="➢"/>
              <a:tabLst>
                <a:tab pos="241300" algn="l"/>
              </a:tabLst>
            </a:pPr>
            <a:r>
              <a:rPr sz="1200" b="1" dirty="0">
                <a:latin typeface="Times New Roman"/>
                <a:cs typeface="Times New Roman"/>
              </a:rPr>
              <a:t>Mail</a:t>
            </a:r>
            <a:r>
              <a:rPr sz="1200" b="1" spc="-7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Services</a:t>
            </a:r>
            <a:endParaRPr sz="1200">
              <a:latin typeface="Times New Roman"/>
              <a:cs typeface="Times New Roman"/>
            </a:endParaRPr>
          </a:p>
          <a:p>
            <a:pPr marL="469900" lvl="1" indent="-228600">
              <a:lnSpc>
                <a:spcPts val="1405"/>
              </a:lnSpc>
              <a:buFont typeface="Courier New"/>
              <a:buChar char="o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This application provides the basis for </a:t>
            </a:r>
            <a:r>
              <a:rPr sz="1200" spc="-5" dirty="0">
                <a:latin typeface="Times New Roman"/>
                <a:cs typeface="Times New Roman"/>
              </a:rPr>
              <a:t>email </a:t>
            </a:r>
            <a:r>
              <a:rPr sz="1200" dirty="0">
                <a:latin typeface="Times New Roman"/>
                <a:cs typeface="Times New Roman"/>
              </a:rPr>
              <a:t>forwarding and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storage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Courier New"/>
              <a:buChar char="o"/>
            </a:pPr>
            <a:endParaRPr sz="1150">
              <a:latin typeface="Times New Roman"/>
              <a:cs typeface="Times New Roman"/>
            </a:endParaRPr>
          </a:p>
          <a:p>
            <a:pPr marL="241300" indent="-228600">
              <a:lnSpc>
                <a:spcPts val="1405"/>
              </a:lnSpc>
              <a:spcBef>
                <a:spcPts val="5"/>
              </a:spcBef>
              <a:buFont typeface="Meiryo"/>
              <a:buChar char="➢"/>
              <a:tabLst>
                <a:tab pos="241300" algn="l"/>
              </a:tabLst>
            </a:pPr>
            <a:r>
              <a:rPr sz="1200" b="1" dirty="0">
                <a:latin typeface="Times New Roman"/>
                <a:cs typeface="Times New Roman"/>
              </a:rPr>
              <a:t>Directory</a:t>
            </a:r>
            <a:r>
              <a:rPr sz="1200" b="1" spc="-7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Services</a:t>
            </a:r>
            <a:endParaRPr sz="1200">
              <a:latin typeface="Times New Roman"/>
              <a:cs typeface="Times New Roman"/>
            </a:endParaRPr>
          </a:p>
          <a:p>
            <a:pPr marL="469900" marR="5080" lvl="1" indent="-228600">
              <a:lnSpc>
                <a:spcPts val="1380"/>
              </a:lnSpc>
              <a:spcBef>
                <a:spcPts val="60"/>
              </a:spcBef>
              <a:buFont typeface="Courier New"/>
              <a:buChar char="o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Provides distributed database sources </a:t>
            </a:r>
            <a:r>
              <a:rPr sz="1200" dirty="0">
                <a:latin typeface="Times New Roman"/>
                <a:cs typeface="Times New Roman"/>
              </a:rPr>
              <a:t>and access for global </a:t>
            </a:r>
            <a:r>
              <a:rPr sz="1200" spc="-5" dirty="0">
                <a:latin typeface="Times New Roman"/>
                <a:cs typeface="Times New Roman"/>
              </a:rPr>
              <a:t>info </a:t>
            </a:r>
            <a:r>
              <a:rPr sz="1200" dirty="0">
                <a:latin typeface="Times New Roman"/>
                <a:cs typeface="Times New Roman"/>
              </a:rPr>
              <a:t>about various  objects and</a:t>
            </a:r>
            <a:r>
              <a:rPr sz="1200" spc="-1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services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Times New Roman"/>
              <a:cs typeface="Times New Roman"/>
            </a:endParaRPr>
          </a:p>
          <a:p>
            <a:pPr marL="1576705">
              <a:lnSpc>
                <a:spcPct val="100000"/>
              </a:lnSpc>
            </a:pPr>
            <a:r>
              <a:rPr sz="1200" b="1" u="heavy" dirty="0">
                <a:latin typeface="Times New Roman"/>
                <a:cs typeface="Times New Roman"/>
              </a:rPr>
              <a:t>Summary of Layer</a:t>
            </a:r>
            <a:r>
              <a:rPr sz="1200" b="1" u="heavy" spc="-105" dirty="0">
                <a:latin typeface="Times New Roman"/>
                <a:cs typeface="Times New Roman"/>
              </a:rPr>
              <a:t> </a:t>
            </a:r>
            <a:r>
              <a:rPr sz="1200" b="1" u="heavy" dirty="0">
                <a:latin typeface="Times New Roman"/>
                <a:cs typeface="Times New Roman"/>
              </a:rPr>
              <a:t>Functions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0300" y="6688073"/>
            <a:ext cx="3790315" cy="2307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TCP/IP Protocol</a:t>
            </a:r>
            <a:r>
              <a:rPr sz="1200" b="1" spc="-11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Suite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Times New Roman"/>
              <a:cs typeface="Times New Roman"/>
            </a:endParaRPr>
          </a:p>
          <a:p>
            <a:pPr marL="241300" indent="-228600">
              <a:lnSpc>
                <a:spcPts val="141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Transmission </a:t>
            </a:r>
            <a:r>
              <a:rPr sz="1200" dirty="0">
                <a:latin typeface="Times New Roman"/>
                <a:cs typeface="Times New Roman"/>
              </a:rPr>
              <a:t>Control Protocol / </a:t>
            </a:r>
            <a:r>
              <a:rPr sz="1200" spc="-5" dirty="0">
                <a:latin typeface="Times New Roman"/>
                <a:cs typeface="Times New Roman"/>
              </a:rPr>
              <a:t>Internetworking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Protocol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ts val="138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Developed Prior to </a:t>
            </a:r>
            <a:r>
              <a:rPr sz="1200" spc="-5" dirty="0">
                <a:latin typeface="Times New Roman"/>
                <a:cs typeface="Times New Roman"/>
              </a:rPr>
              <a:t>OSI</a:t>
            </a:r>
            <a:r>
              <a:rPr sz="1200" spc="-1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Model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ts val="141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Widely </a:t>
            </a:r>
            <a:r>
              <a:rPr sz="1200" dirty="0">
                <a:latin typeface="Times New Roman"/>
                <a:cs typeface="Times New Roman"/>
              </a:rPr>
              <a:t>used in the Internet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Today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Meiryo"/>
              <a:buChar char="❖"/>
              <a:tabLst>
                <a:tab pos="241300" algn="l"/>
              </a:tabLst>
            </a:pPr>
            <a:r>
              <a:rPr sz="1200" b="1" dirty="0">
                <a:latin typeface="Times New Roman"/>
                <a:cs typeface="Times New Roman"/>
              </a:rPr>
              <a:t>Layers in TCP/IP Protocol</a:t>
            </a:r>
            <a:r>
              <a:rPr sz="1200" b="1" spc="-11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Suite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Meiryo"/>
              <a:buChar char="❖"/>
            </a:pPr>
            <a:endParaRPr sz="1100">
              <a:latin typeface="Times New Roman"/>
              <a:cs typeface="Times New Roman"/>
            </a:endParaRPr>
          </a:p>
          <a:p>
            <a:pPr marL="469900" lvl="1" indent="-228600">
              <a:lnSpc>
                <a:spcPts val="1410"/>
              </a:lnSpc>
              <a:buFont typeface="Courier New"/>
              <a:buChar char="o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Physical </a:t>
            </a:r>
            <a:r>
              <a:rPr sz="1200" spc="-5" dirty="0">
                <a:latin typeface="Times New Roman"/>
                <a:cs typeface="Times New Roman"/>
              </a:rPr>
              <a:t>(physical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standards)</a:t>
            </a:r>
            <a:endParaRPr sz="1200">
              <a:latin typeface="Times New Roman"/>
              <a:cs typeface="Times New Roman"/>
            </a:endParaRPr>
          </a:p>
          <a:p>
            <a:pPr marL="469900" lvl="1" indent="-228600">
              <a:lnSpc>
                <a:spcPts val="1380"/>
              </a:lnSpc>
              <a:buFont typeface="Courier New"/>
              <a:buChar char="o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Data Link </a:t>
            </a:r>
            <a:r>
              <a:rPr sz="1200" spc="-5" dirty="0">
                <a:latin typeface="Times New Roman"/>
                <a:cs typeface="Times New Roman"/>
              </a:rPr>
              <a:t>(N/w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Interface)</a:t>
            </a:r>
            <a:endParaRPr sz="1200">
              <a:latin typeface="Times New Roman"/>
              <a:cs typeface="Times New Roman"/>
            </a:endParaRPr>
          </a:p>
          <a:p>
            <a:pPr marL="469900" lvl="1" indent="-228600">
              <a:lnSpc>
                <a:spcPts val="1380"/>
              </a:lnSpc>
              <a:buFont typeface="Courier New"/>
              <a:buChar char="o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Network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(Interconnectivity)</a:t>
            </a:r>
            <a:endParaRPr sz="1200">
              <a:latin typeface="Times New Roman"/>
              <a:cs typeface="Times New Roman"/>
            </a:endParaRPr>
          </a:p>
          <a:p>
            <a:pPr marL="469900" lvl="1" indent="-228600">
              <a:lnSpc>
                <a:spcPts val="1380"/>
              </a:lnSpc>
              <a:buFont typeface="Courier New"/>
              <a:buChar char="o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Transport(Transport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Functions)</a:t>
            </a:r>
            <a:endParaRPr sz="1200">
              <a:latin typeface="Times New Roman"/>
              <a:cs typeface="Times New Roman"/>
            </a:endParaRPr>
          </a:p>
          <a:p>
            <a:pPr marL="469900" lvl="1" indent="-228600">
              <a:lnSpc>
                <a:spcPts val="1410"/>
              </a:lnSpc>
              <a:buFont typeface="Courier New"/>
              <a:buChar char="o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Application(Session </a:t>
            </a:r>
            <a:r>
              <a:rPr sz="1200" dirty="0">
                <a:latin typeface="Times New Roman"/>
                <a:cs typeface="Times New Roman"/>
              </a:rPr>
              <a:t>, </a:t>
            </a:r>
            <a:r>
              <a:rPr sz="1200" spc="-5" dirty="0">
                <a:latin typeface="Times New Roman"/>
                <a:cs typeface="Times New Roman"/>
              </a:rPr>
              <a:t>Pres, app of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OSI)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77339" y="3893820"/>
            <a:ext cx="4641075" cy="2630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</a:t>
            </a:r>
            <a:r>
              <a:rPr spc="-5" dirty="0"/>
              <a:t>Copyright Virtual University of</a:t>
            </a:r>
            <a:r>
              <a:rPr spc="-80" dirty="0"/>
              <a:t> </a:t>
            </a:r>
            <a:r>
              <a:rPr spc="-5" dirty="0"/>
              <a:t>Pakistan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1305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4620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45007"/>
            <a:ext cx="1799589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CS601-Data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Communication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71335" y="445007"/>
            <a:ext cx="24511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10" dirty="0">
                <a:latin typeface="Times New Roman"/>
                <a:cs typeface="Times New Roman"/>
              </a:rPr>
              <a:t>VU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637794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3000" y="9867900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154172" y="903731"/>
            <a:ext cx="1481455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u="heavy" spc="-5" dirty="0">
                <a:latin typeface="Times New Roman"/>
                <a:cs typeface="Times New Roman"/>
              </a:rPr>
              <a:t>TCP/IP </a:t>
            </a:r>
            <a:r>
              <a:rPr sz="1200" b="1" u="heavy" dirty="0">
                <a:latin typeface="Times New Roman"/>
                <a:cs typeface="Times New Roman"/>
              </a:rPr>
              <a:t>Protocol</a:t>
            </a:r>
            <a:r>
              <a:rPr sz="1200" b="1" u="heavy" spc="-95" dirty="0">
                <a:latin typeface="Times New Roman"/>
                <a:cs typeface="Times New Roman"/>
              </a:rPr>
              <a:t> </a:t>
            </a:r>
            <a:r>
              <a:rPr sz="1200" b="1" u="heavy" spc="-5" dirty="0">
                <a:latin typeface="Times New Roman"/>
                <a:cs typeface="Times New Roman"/>
              </a:rPr>
              <a:t>Suite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0300" y="4344161"/>
            <a:ext cx="5041900" cy="1847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55"/>
              </a:lnSpc>
            </a:pPr>
            <a:r>
              <a:rPr sz="1200" b="1" dirty="0">
                <a:latin typeface="Times New Roman"/>
                <a:cs typeface="Times New Roman"/>
              </a:rPr>
              <a:t>Summary</a:t>
            </a:r>
            <a:endParaRPr sz="1200">
              <a:latin typeface="Times New Roman"/>
              <a:cs typeface="Times New Roman"/>
            </a:endParaRPr>
          </a:p>
          <a:p>
            <a:pPr marL="469900">
              <a:lnSpc>
                <a:spcPts val="1930"/>
              </a:lnSpc>
            </a:pPr>
            <a:r>
              <a:rPr sz="1800" spc="-25" dirty="0">
                <a:latin typeface="Meiryo"/>
                <a:cs typeface="Meiryo"/>
              </a:rPr>
              <a:t>*</a:t>
            </a:r>
            <a:r>
              <a:rPr sz="1200" spc="-25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OSI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Model</a:t>
            </a:r>
            <a:endParaRPr sz="1200">
              <a:latin typeface="Times New Roman"/>
              <a:cs typeface="Times New Roman"/>
            </a:endParaRPr>
          </a:p>
          <a:p>
            <a:pPr marL="469900">
              <a:lnSpc>
                <a:spcPts val="1875"/>
              </a:lnSpc>
            </a:pPr>
            <a:r>
              <a:rPr sz="1800" spc="-10" dirty="0">
                <a:latin typeface="Meiryo"/>
                <a:cs typeface="Meiryo"/>
              </a:rPr>
              <a:t>*</a:t>
            </a:r>
            <a:r>
              <a:rPr sz="1200" spc="-10" dirty="0">
                <a:latin typeface="Times New Roman"/>
                <a:cs typeface="Times New Roman"/>
              </a:rPr>
              <a:t>Functions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Layers</a:t>
            </a:r>
            <a:endParaRPr sz="1200">
              <a:latin typeface="Times New Roman"/>
              <a:cs typeface="Times New Roman"/>
            </a:endParaRPr>
          </a:p>
          <a:p>
            <a:pPr marL="469900">
              <a:lnSpc>
                <a:spcPts val="2014"/>
              </a:lnSpc>
            </a:pPr>
            <a:r>
              <a:rPr sz="1800" spc="-15" dirty="0">
                <a:latin typeface="Meiryo"/>
                <a:cs typeface="Meiryo"/>
              </a:rPr>
              <a:t>*</a:t>
            </a:r>
            <a:r>
              <a:rPr sz="1200" spc="-15" dirty="0">
                <a:latin typeface="Times New Roman"/>
                <a:cs typeface="Times New Roman"/>
              </a:rPr>
              <a:t>TCP/IP </a:t>
            </a:r>
            <a:r>
              <a:rPr sz="1200" dirty="0">
                <a:latin typeface="Times New Roman"/>
                <a:cs typeface="Times New Roman"/>
              </a:rPr>
              <a:t>Protocol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Suite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ts val="1355"/>
              </a:lnSpc>
              <a:spcBef>
                <a:spcPts val="5"/>
              </a:spcBef>
            </a:pPr>
            <a:r>
              <a:rPr sz="1200" b="1" dirty="0">
                <a:latin typeface="Times New Roman"/>
                <a:cs typeface="Times New Roman"/>
              </a:rPr>
              <a:t>Reading</a:t>
            </a:r>
            <a:r>
              <a:rPr sz="1200" b="1" spc="-10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Sections</a:t>
            </a:r>
            <a:endParaRPr sz="1200">
              <a:latin typeface="Times New Roman"/>
              <a:cs typeface="Times New Roman"/>
            </a:endParaRPr>
          </a:p>
          <a:p>
            <a:pPr marL="469265" marR="5080">
              <a:lnSpc>
                <a:spcPct val="91700"/>
              </a:lnSpc>
              <a:spcBef>
                <a:spcPts val="90"/>
              </a:spcBef>
            </a:pPr>
            <a:r>
              <a:rPr sz="1800" spc="-15" dirty="0">
                <a:latin typeface="Meiryo"/>
                <a:cs typeface="Meiryo"/>
              </a:rPr>
              <a:t>*</a:t>
            </a:r>
            <a:r>
              <a:rPr sz="1200" spc="-15" dirty="0">
                <a:latin typeface="Times New Roman"/>
                <a:cs typeface="Times New Roman"/>
              </a:rPr>
              <a:t>Section </a:t>
            </a:r>
            <a:r>
              <a:rPr sz="1200" spc="-5" dirty="0">
                <a:latin typeface="Times New Roman"/>
                <a:cs typeface="Times New Roman"/>
              </a:rPr>
              <a:t>3.2, 3.3 </a:t>
            </a:r>
            <a:r>
              <a:rPr sz="1200" dirty="0">
                <a:latin typeface="Times New Roman"/>
                <a:cs typeface="Times New Roman"/>
              </a:rPr>
              <a:t>“Data </a:t>
            </a:r>
            <a:r>
              <a:rPr sz="1200" spc="-5" dirty="0">
                <a:latin typeface="Times New Roman"/>
                <a:cs typeface="Times New Roman"/>
              </a:rPr>
              <a:t>Communications and Networking” 4th Edition by  Behrouz A.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Forouzan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34846" y="1264919"/>
            <a:ext cx="4924615" cy="29131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</a:t>
            </a:r>
            <a:r>
              <a:rPr spc="-5" dirty="0"/>
              <a:t>Copyright Virtual University of</a:t>
            </a:r>
            <a:r>
              <a:rPr spc="-80" dirty="0"/>
              <a:t> </a:t>
            </a:r>
            <a:r>
              <a:rPr spc="-5" dirty="0"/>
              <a:t>Pakistan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1305"/>
              </a:lnSpc>
            </a:pPr>
            <a:fld id="{81D60167-4931-47E6-BA6A-407CBD079E47}" type="slidenum">
              <a:rPr dirty="0"/>
              <a:t>23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8536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45007"/>
            <a:ext cx="1799589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CS601-Data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Communication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71335" y="445007"/>
            <a:ext cx="24511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10" dirty="0">
                <a:latin typeface="Times New Roman"/>
                <a:cs typeface="Times New Roman"/>
              </a:rPr>
              <a:t>VU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637794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3000" y="9867900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30300" y="1603247"/>
            <a:ext cx="4708525" cy="12977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ts val="141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Communication is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Unidirectional</a:t>
            </a:r>
          </a:p>
          <a:p>
            <a:pPr marL="241300" indent="-228600">
              <a:lnSpc>
                <a:spcPts val="138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Only </a:t>
            </a:r>
            <a:r>
              <a:rPr sz="1200" b="1" dirty="0">
                <a:latin typeface="Times New Roman"/>
                <a:cs typeface="Times New Roman"/>
              </a:rPr>
              <a:t>one</a:t>
            </a:r>
            <a:r>
              <a:rPr sz="1200" dirty="0">
                <a:latin typeface="Times New Roman"/>
                <a:cs typeface="Times New Roman"/>
              </a:rPr>
              <a:t> of the two stations can</a:t>
            </a:r>
            <a:r>
              <a:rPr sz="1200" spc="-9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transmit</a:t>
            </a:r>
            <a:endParaRPr sz="1200" dirty="0">
              <a:latin typeface="Times New Roman"/>
              <a:cs typeface="Times New Roman"/>
            </a:endParaRPr>
          </a:p>
          <a:p>
            <a:pPr marL="241300" indent="-228600">
              <a:lnSpc>
                <a:spcPts val="141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Other can </a:t>
            </a:r>
            <a:r>
              <a:rPr sz="1200" b="1" spc="-5" dirty="0">
                <a:latin typeface="Times New Roman"/>
                <a:cs typeface="Times New Roman"/>
              </a:rPr>
              <a:t>only</a:t>
            </a:r>
            <a:r>
              <a:rPr sz="1200" spc="-9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receive</a:t>
            </a:r>
          </a:p>
          <a:p>
            <a:pPr>
              <a:lnSpc>
                <a:spcPct val="100000"/>
              </a:lnSpc>
              <a:spcBef>
                <a:spcPts val="55"/>
              </a:spcBef>
              <a:buFont typeface="Courier New"/>
              <a:buChar char="o"/>
            </a:pPr>
            <a:endParaRPr sz="1100" dirty="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buFont typeface="Meiryo"/>
              <a:buChar char="✓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Examples:  KEYBOARDS </a:t>
            </a:r>
            <a:r>
              <a:rPr sz="1200" dirty="0">
                <a:latin typeface="Times New Roman"/>
                <a:cs typeface="Times New Roman"/>
              </a:rPr>
              <a:t>(Only </a:t>
            </a:r>
            <a:r>
              <a:rPr sz="1200" spc="-5" dirty="0">
                <a:latin typeface="Times New Roman"/>
                <a:cs typeface="Times New Roman"/>
              </a:rPr>
              <a:t>Input), Monitors (Only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Output)</a:t>
            </a: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5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Meiryo"/>
              <a:buChar char="❖"/>
              <a:tabLst>
                <a:tab pos="241935" algn="l"/>
              </a:tabLst>
            </a:pPr>
            <a:r>
              <a:rPr sz="1400" b="1" spc="-5" dirty="0">
                <a:latin typeface="Times New Roman"/>
                <a:cs typeface="Times New Roman"/>
              </a:rPr>
              <a:t>Half – Duplex</a:t>
            </a:r>
            <a:r>
              <a:rPr sz="1400" b="1" spc="-5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Mode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43000" y="3076194"/>
            <a:ext cx="5487238" cy="15529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30300" y="4821173"/>
            <a:ext cx="5531485" cy="19774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ts val="141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Each station can both </a:t>
            </a:r>
            <a:r>
              <a:rPr sz="1200" spc="-5" dirty="0">
                <a:latin typeface="Times New Roman"/>
                <a:cs typeface="Times New Roman"/>
              </a:rPr>
              <a:t>transmit </a:t>
            </a:r>
            <a:r>
              <a:rPr sz="1200" dirty="0">
                <a:latin typeface="Times New Roman"/>
                <a:cs typeface="Times New Roman"/>
              </a:rPr>
              <a:t>and receive </a:t>
            </a:r>
            <a:r>
              <a:rPr sz="1200" spc="-5" dirty="0">
                <a:latin typeface="Times New Roman"/>
                <a:cs typeface="Times New Roman"/>
              </a:rPr>
              <a:t>but </a:t>
            </a:r>
            <a:r>
              <a:rPr sz="1200" b="1" spc="-5" dirty="0">
                <a:latin typeface="Times New Roman"/>
                <a:cs typeface="Times New Roman"/>
              </a:rPr>
              <a:t>not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at the </a:t>
            </a:r>
            <a:r>
              <a:rPr sz="1200" b="1" spc="-5" dirty="0">
                <a:latin typeface="Times New Roman"/>
                <a:cs typeface="Times New Roman"/>
              </a:rPr>
              <a:t>same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time</a:t>
            </a:r>
            <a:endParaRPr sz="1200" b="1" dirty="0">
              <a:latin typeface="Times New Roman"/>
              <a:cs typeface="Times New Roman"/>
            </a:endParaRPr>
          </a:p>
          <a:p>
            <a:pPr marL="241300" indent="-228600">
              <a:lnSpc>
                <a:spcPts val="138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When </a:t>
            </a:r>
            <a:r>
              <a:rPr sz="1200" spc="-5" dirty="0">
                <a:latin typeface="Times New Roman"/>
                <a:cs typeface="Times New Roman"/>
              </a:rPr>
              <a:t>one device </a:t>
            </a:r>
            <a:r>
              <a:rPr sz="1200" dirty="0">
                <a:latin typeface="Times New Roman"/>
                <a:cs typeface="Times New Roman"/>
              </a:rPr>
              <a:t>is </a:t>
            </a:r>
            <a:r>
              <a:rPr sz="1200" spc="-5" dirty="0">
                <a:latin typeface="Times New Roman"/>
                <a:cs typeface="Times New Roman"/>
              </a:rPr>
              <a:t>sending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other can </a:t>
            </a:r>
            <a:r>
              <a:rPr sz="1200" b="1" spc="-5" dirty="0">
                <a:latin typeface="Times New Roman"/>
                <a:cs typeface="Times New Roman"/>
              </a:rPr>
              <a:t>only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receive</a:t>
            </a:r>
            <a:r>
              <a:rPr sz="1200" spc="-5" dirty="0">
                <a:latin typeface="Times New Roman"/>
                <a:cs typeface="Times New Roman"/>
              </a:rPr>
              <a:t> and vice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versa</a:t>
            </a:r>
            <a:endParaRPr sz="1200" dirty="0">
              <a:latin typeface="Times New Roman"/>
              <a:cs typeface="Times New Roman"/>
            </a:endParaRPr>
          </a:p>
          <a:p>
            <a:pPr marL="241300" indent="-228600">
              <a:lnSpc>
                <a:spcPts val="141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Lets </a:t>
            </a:r>
            <a:r>
              <a:rPr sz="1200" spc="-5" dirty="0">
                <a:latin typeface="Times New Roman"/>
                <a:cs typeface="Times New Roman"/>
              </a:rPr>
              <a:t>understand </a:t>
            </a:r>
            <a:r>
              <a:rPr sz="1200" dirty="0">
                <a:latin typeface="Times New Roman"/>
                <a:cs typeface="Times New Roman"/>
              </a:rPr>
              <a:t>the concept </a:t>
            </a:r>
            <a:r>
              <a:rPr sz="1200" spc="-5" dirty="0">
                <a:latin typeface="Times New Roman"/>
                <a:cs typeface="Times New Roman"/>
              </a:rPr>
              <a:t>by using </a:t>
            </a:r>
            <a:r>
              <a:rPr sz="1200" dirty="0">
                <a:latin typeface="Times New Roman"/>
                <a:cs typeface="Times New Roman"/>
              </a:rPr>
              <a:t>an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example</a:t>
            </a: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Courier New"/>
              <a:buChar char="o"/>
            </a:pPr>
            <a:endParaRPr sz="1100" dirty="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410"/>
              </a:lnSpc>
              <a:buFont typeface="Meiryo"/>
              <a:buChar char="✓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One </a:t>
            </a:r>
            <a:r>
              <a:rPr sz="1200" dirty="0">
                <a:latin typeface="Times New Roman"/>
                <a:cs typeface="Times New Roman"/>
              </a:rPr>
              <a:t>Lane </a:t>
            </a:r>
            <a:r>
              <a:rPr sz="1200" spc="-5" dirty="0">
                <a:latin typeface="Times New Roman"/>
                <a:cs typeface="Times New Roman"/>
              </a:rPr>
              <a:t>Road with two directional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traffic</a:t>
            </a:r>
          </a:p>
          <a:p>
            <a:pPr marL="698500" lvl="1" indent="-228600">
              <a:lnSpc>
                <a:spcPts val="1410"/>
              </a:lnSpc>
              <a:buFont typeface="Meiryo"/>
              <a:buChar char="✓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When </a:t>
            </a:r>
            <a:r>
              <a:rPr sz="1200" dirty="0">
                <a:latin typeface="Times New Roman"/>
                <a:cs typeface="Times New Roman"/>
              </a:rPr>
              <a:t>cars are traveling in one </a:t>
            </a:r>
            <a:r>
              <a:rPr sz="1200" spc="-5" dirty="0">
                <a:latin typeface="Times New Roman"/>
                <a:cs typeface="Times New Roman"/>
              </a:rPr>
              <a:t>direction, </a:t>
            </a:r>
            <a:r>
              <a:rPr sz="1200" dirty="0">
                <a:latin typeface="Times New Roman"/>
                <a:cs typeface="Times New Roman"/>
              </a:rPr>
              <a:t>cars going the other way </a:t>
            </a:r>
            <a:r>
              <a:rPr sz="1200" spc="-5" dirty="0">
                <a:latin typeface="Times New Roman"/>
                <a:cs typeface="Times New Roman"/>
              </a:rPr>
              <a:t>must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wait</a:t>
            </a:r>
          </a:p>
          <a:p>
            <a:pPr lvl="1">
              <a:lnSpc>
                <a:spcPct val="100000"/>
              </a:lnSpc>
              <a:spcBef>
                <a:spcPts val="30"/>
              </a:spcBef>
              <a:buFont typeface="Meiryo"/>
              <a:buChar char="✓"/>
            </a:pPr>
            <a:endParaRPr sz="1200" dirty="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138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b="1" dirty="0">
                <a:latin typeface="Times New Roman"/>
                <a:cs typeface="Times New Roman"/>
              </a:rPr>
              <a:t>Full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Channel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capacity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 </a:t>
            </a:r>
            <a:r>
              <a:rPr sz="1200" spc="-5" dirty="0">
                <a:latin typeface="Times New Roman"/>
                <a:cs typeface="Times New Roman"/>
              </a:rPr>
              <a:t>allocated </a:t>
            </a:r>
            <a:r>
              <a:rPr sz="1200" dirty="0">
                <a:latin typeface="Times New Roman"/>
                <a:cs typeface="Times New Roman"/>
              </a:rPr>
              <a:t>to whatever </a:t>
            </a:r>
            <a:r>
              <a:rPr sz="1200" spc="-5" dirty="0">
                <a:latin typeface="Times New Roman"/>
                <a:cs typeface="Times New Roman"/>
              </a:rPr>
              <a:t>entity that </a:t>
            </a:r>
            <a:r>
              <a:rPr sz="1200" dirty="0">
                <a:latin typeface="Times New Roman"/>
                <a:cs typeface="Times New Roman"/>
              </a:rPr>
              <a:t>is </a:t>
            </a:r>
            <a:r>
              <a:rPr sz="1200" spc="-5" dirty="0">
                <a:latin typeface="Times New Roman"/>
                <a:cs typeface="Times New Roman"/>
              </a:rPr>
              <a:t>transmitting </a:t>
            </a:r>
            <a:r>
              <a:rPr sz="1200" dirty="0">
                <a:latin typeface="Times New Roman"/>
                <a:cs typeface="Times New Roman"/>
              </a:rPr>
              <a:t>at a </a:t>
            </a:r>
            <a:r>
              <a:rPr sz="1200" spc="-5" dirty="0">
                <a:latin typeface="Times New Roman"/>
                <a:cs typeface="Times New Roman"/>
              </a:rPr>
              <a:t>specific  time</a:t>
            </a: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ourier New"/>
              <a:buChar char="o"/>
            </a:pPr>
            <a:endParaRPr sz="1100" dirty="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5"/>
              </a:spcBef>
              <a:buFont typeface="Meiryo"/>
              <a:buChar char="✓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Walkie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Talkies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30300" y="7274559"/>
            <a:ext cx="1855470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Font typeface="Meiryo"/>
              <a:buChar char="❖"/>
              <a:tabLst>
                <a:tab pos="241935" algn="l"/>
              </a:tabLst>
            </a:pPr>
            <a:r>
              <a:rPr sz="1400" b="1" spc="-5" dirty="0">
                <a:latin typeface="Times New Roman"/>
                <a:cs typeface="Times New Roman"/>
              </a:rPr>
              <a:t>Full Duplex</a:t>
            </a:r>
            <a:r>
              <a:rPr sz="1400" b="1" spc="-3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(Duplex)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929765" y="7695438"/>
            <a:ext cx="3168650" cy="11170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30300" y="9056369"/>
            <a:ext cx="4562475" cy="556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ts val="141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b="1" dirty="0">
                <a:latin typeface="Times New Roman"/>
                <a:cs typeface="Times New Roman"/>
              </a:rPr>
              <a:t>Both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stations </a:t>
            </a:r>
            <a:r>
              <a:rPr sz="1200" dirty="0">
                <a:latin typeface="Times New Roman"/>
                <a:cs typeface="Times New Roman"/>
              </a:rPr>
              <a:t>can </a:t>
            </a:r>
            <a:r>
              <a:rPr sz="1200" spc="-5" dirty="0">
                <a:latin typeface="Times New Roman"/>
                <a:cs typeface="Times New Roman"/>
              </a:rPr>
              <a:t>transmit </a:t>
            </a:r>
            <a:r>
              <a:rPr sz="1200" dirty="0">
                <a:latin typeface="Times New Roman"/>
                <a:cs typeface="Times New Roman"/>
              </a:rPr>
              <a:t>and </a:t>
            </a:r>
            <a:r>
              <a:rPr sz="1200" spc="-5" dirty="0">
                <a:latin typeface="Times New Roman"/>
                <a:cs typeface="Times New Roman"/>
              </a:rPr>
              <a:t>receive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simultaneously</a:t>
            </a:r>
            <a:endParaRPr sz="1200" b="1" dirty="0">
              <a:latin typeface="Times New Roman"/>
              <a:cs typeface="Times New Roman"/>
            </a:endParaRPr>
          </a:p>
          <a:p>
            <a:pPr marL="241300" indent="-228600">
              <a:lnSpc>
                <a:spcPts val="138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Two way street with </a:t>
            </a:r>
            <a:r>
              <a:rPr sz="1200" spc="-5" dirty="0">
                <a:latin typeface="Times New Roman"/>
                <a:cs typeface="Times New Roman"/>
              </a:rPr>
              <a:t>traffic </a:t>
            </a:r>
            <a:r>
              <a:rPr sz="1200" dirty="0">
                <a:latin typeface="Times New Roman"/>
                <a:cs typeface="Times New Roman"/>
              </a:rPr>
              <a:t>flowing in both directions at the </a:t>
            </a:r>
            <a:r>
              <a:rPr sz="1200" spc="-5" dirty="0">
                <a:latin typeface="Times New Roman"/>
                <a:cs typeface="Times New Roman"/>
              </a:rPr>
              <a:t>same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time</a:t>
            </a:r>
            <a:endParaRPr sz="1200" dirty="0">
              <a:latin typeface="Times New Roman"/>
              <a:cs typeface="Times New Roman"/>
            </a:endParaRPr>
          </a:p>
          <a:p>
            <a:pPr marL="241300" indent="-228600">
              <a:lnSpc>
                <a:spcPts val="141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Signals </a:t>
            </a:r>
            <a:r>
              <a:rPr sz="1200" spc="-5" dirty="0">
                <a:latin typeface="Times New Roman"/>
                <a:cs typeface="Times New Roman"/>
              </a:rPr>
              <a:t>traveling </a:t>
            </a:r>
            <a:r>
              <a:rPr sz="1200" dirty="0">
                <a:latin typeface="Times New Roman"/>
                <a:cs typeface="Times New Roman"/>
              </a:rPr>
              <a:t>in </a:t>
            </a:r>
            <a:r>
              <a:rPr sz="1200" spc="-5" dirty="0">
                <a:latin typeface="Times New Roman"/>
                <a:cs typeface="Times New Roman"/>
              </a:rPr>
              <a:t>either direction </a:t>
            </a:r>
            <a:r>
              <a:rPr sz="1200" dirty="0">
                <a:latin typeface="Times New Roman"/>
                <a:cs typeface="Times New Roman"/>
              </a:rPr>
              <a:t>share </a:t>
            </a:r>
            <a:r>
              <a:rPr sz="1200" spc="-5" dirty="0">
                <a:latin typeface="Times New Roman"/>
                <a:cs typeface="Times New Roman"/>
              </a:rPr>
              <a:t>the </a:t>
            </a:r>
            <a:r>
              <a:rPr sz="1200" b="1" dirty="0">
                <a:latin typeface="Times New Roman"/>
                <a:cs typeface="Times New Roman"/>
              </a:rPr>
              <a:t>capacity</a:t>
            </a:r>
            <a:r>
              <a:rPr sz="1200" dirty="0">
                <a:latin typeface="Times New Roman"/>
                <a:cs typeface="Times New Roman"/>
              </a:rPr>
              <a:t> of 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link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130300" y="9599135"/>
            <a:ext cx="3984625" cy="465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sz="1200" spc="-5" dirty="0">
                <a:latin typeface="Courier New"/>
                <a:cs typeface="Courier New"/>
              </a:rPr>
              <a:t>o </a:t>
            </a:r>
            <a:r>
              <a:rPr sz="1200" dirty="0">
                <a:latin typeface="Times New Roman"/>
                <a:cs typeface="Times New Roman"/>
              </a:rPr>
              <a:t>The sharing can take </a:t>
            </a:r>
            <a:r>
              <a:rPr sz="1200" spc="-5" dirty="0">
                <a:latin typeface="Times New Roman"/>
                <a:cs typeface="Times New Roman"/>
              </a:rPr>
              <a:t>place </a:t>
            </a:r>
            <a:r>
              <a:rPr sz="1200" dirty="0">
                <a:latin typeface="Times New Roman"/>
                <a:cs typeface="Times New Roman"/>
              </a:rPr>
              <a:t>in two</a:t>
            </a:r>
            <a:r>
              <a:rPr sz="1200" spc="2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ways:</a:t>
            </a:r>
          </a:p>
          <a:p>
            <a:pPr marL="1328420">
              <a:lnSpc>
                <a:spcPct val="100000"/>
              </a:lnSpc>
              <a:spcBef>
                <a:spcPts val="819"/>
              </a:spcBef>
            </a:pPr>
            <a:r>
              <a:rPr sz="1200" dirty="0">
                <a:latin typeface="Times New Roman"/>
                <a:cs typeface="Times New Roman"/>
              </a:rPr>
              <a:t>© </a:t>
            </a:r>
            <a:r>
              <a:rPr sz="1200" spc="-5" dirty="0">
                <a:latin typeface="Times New Roman"/>
                <a:cs typeface="Times New Roman"/>
              </a:rPr>
              <a:t>Copyright Virtual University of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Pakistan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82588" y="9887156"/>
            <a:ext cx="17780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sz="1200" spc="-5" dirty="0">
                <a:latin typeface="Times New Roman"/>
                <a:cs typeface="Times New Roman"/>
              </a:rPr>
              <a:t>35</a:t>
            </a:r>
            <a:endParaRPr sz="12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66243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45007"/>
            <a:ext cx="1799589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CS601-Data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Communication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71335" y="445007"/>
            <a:ext cx="24511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10" dirty="0">
                <a:latin typeface="Times New Roman"/>
                <a:cs typeface="Times New Roman"/>
              </a:rPr>
              <a:t>VU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637794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3000" y="9867900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30300" y="1077468"/>
            <a:ext cx="5530850" cy="42370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ts val="141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Either the link </a:t>
            </a:r>
            <a:r>
              <a:rPr sz="1200" spc="-5" dirty="0">
                <a:latin typeface="Times New Roman"/>
                <a:cs typeface="Times New Roman"/>
              </a:rPr>
              <a:t>must </a:t>
            </a:r>
            <a:r>
              <a:rPr sz="1200" dirty="0">
                <a:latin typeface="Times New Roman"/>
                <a:cs typeface="Times New Roman"/>
              </a:rPr>
              <a:t>contain two physically </a:t>
            </a:r>
            <a:r>
              <a:rPr sz="1200" b="1" dirty="0">
                <a:latin typeface="Times New Roman"/>
                <a:cs typeface="Times New Roman"/>
              </a:rPr>
              <a:t>separate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transmission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paths:</a:t>
            </a:r>
          </a:p>
          <a:p>
            <a:pPr marL="698500" lvl="1" indent="-228600">
              <a:lnSpc>
                <a:spcPts val="1380"/>
              </a:lnSpc>
              <a:buFont typeface="Meiryo"/>
              <a:buChar char="✓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One for </a:t>
            </a:r>
            <a:r>
              <a:rPr sz="1200" b="1" dirty="0">
                <a:latin typeface="Times New Roman"/>
                <a:cs typeface="Times New Roman"/>
              </a:rPr>
              <a:t>sending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1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</a:p>
          <a:p>
            <a:pPr marL="698500" lvl="1" indent="-228600">
              <a:lnSpc>
                <a:spcPts val="1410"/>
              </a:lnSpc>
              <a:buFont typeface="Meiryo"/>
              <a:buChar char="✓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One for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receiving</a:t>
            </a:r>
          </a:p>
          <a:p>
            <a:pPr lvl="1">
              <a:lnSpc>
                <a:spcPct val="100000"/>
              </a:lnSpc>
              <a:spcBef>
                <a:spcPts val="55"/>
              </a:spcBef>
              <a:buFont typeface="Meiryo"/>
              <a:buChar char="✓"/>
            </a:pPr>
            <a:endParaRPr sz="11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Capacity</a:t>
            </a:r>
            <a:r>
              <a:rPr sz="1200" spc="-5" dirty="0">
                <a:latin typeface="Times New Roman"/>
                <a:cs typeface="Times New Roman"/>
              </a:rPr>
              <a:t> of </a:t>
            </a:r>
            <a:r>
              <a:rPr sz="1200" dirty="0">
                <a:latin typeface="Times New Roman"/>
                <a:cs typeface="Times New Roman"/>
              </a:rPr>
              <a:t>the channel is </a:t>
            </a:r>
            <a:r>
              <a:rPr sz="1200" b="1" spc="-5" dirty="0">
                <a:latin typeface="Times New Roman"/>
                <a:cs typeface="Times New Roman"/>
              </a:rPr>
              <a:t>divided</a:t>
            </a:r>
            <a:r>
              <a:rPr sz="1200" spc="-5" dirty="0">
                <a:latin typeface="Times New Roman"/>
                <a:cs typeface="Times New Roman"/>
              </a:rPr>
              <a:t> between </a:t>
            </a:r>
            <a:r>
              <a:rPr sz="1200" dirty="0">
                <a:latin typeface="Times New Roman"/>
                <a:cs typeface="Times New Roman"/>
              </a:rPr>
              <a:t>signals traveling in opposite</a:t>
            </a:r>
            <a:r>
              <a:rPr sz="1200" spc="-1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directions</a:t>
            </a:r>
          </a:p>
          <a:p>
            <a:pPr>
              <a:lnSpc>
                <a:spcPct val="100000"/>
              </a:lnSpc>
              <a:spcBef>
                <a:spcPts val="55"/>
              </a:spcBef>
              <a:buFont typeface="Courier New"/>
              <a:buChar char="o"/>
            </a:pPr>
            <a:endParaRPr sz="1100" dirty="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405"/>
              </a:lnSpc>
              <a:buFont typeface="Meiryo"/>
              <a:buChar char="✓"/>
              <a:tabLst>
                <a:tab pos="698500" algn="l"/>
              </a:tabLst>
            </a:pPr>
            <a:r>
              <a:rPr sz="1200" spc="-10" dirty="0">
                <a:latin typeface="Times New Roman"/>
                <a:cs typeface="Times New Roman"/>
              </a:rPr>
              <a:t>EXAMPLE</a:t>
            </a:r>
            <a:endParaRPr sz="1200" dirty="0">
              <a:latin typeface="Times New Roman"/>
              <a:cs typeface="Times New Roman"/>
            </a:endParaRPr>
          </a:p>
          <a:p>
            <a:pPr marL="927100">
              <a:lnSpc>
                <a:spcPts val="1595"/>
              </a:lnSpc>
            </a:pPr>
            <a:r>
              <a:rPr sz="1400" spc="-5" dirty="0">
                <a:latin typeface="Times New Roman"/>
                <a:cs typeface="Times New Roman"/>
              </a:rPr>
              <a:t>–</a:t>
            </a:r>
            <a:r>
              <a:rPr sz="1200" spc="-5" dirty="0">
                <a:latin typeface="Times New Roman"/>
                <a:cs typeface="Times New Roman"/>
              </a:rPr>
              <a:t>Telephone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Network</a:t>
            </a:r>
            <a:endParaRPr sz="1200" dirty="0">
              <a:latin typeface="Times New Roman"/>
              <a:cs typeface="Times New Roman"/>
            </a:endParaRPr>
          </a:p>
          <a:p>
            <a:pPr marL="927100" marR="5715">
              <a:lnSpc>
                <a:spcPts val="1380"/>
              </a:lnSpc>
              <a:spcBef>
                <a:spcPts val="40"/>
              </a:spcBef>
            </a:pPr>
            <a:r>
              <a:rPr sz="1200" spc="-5" dirty="0">
                <a:latin typeface="Times New Roman"/>
                <a:cs typeface="Times New Roman"/>
              </a:rPr>
              <a:t>When two people are communicating </a:t>
            </a:r>
            <a:r>
              <a:rPr sz="1200" dirty="0">
                <a:latin typeface="Times New Roman"/>
                <a:cs typeface="Times New Roman"/>
              </a:rPr>
              <a:t>via a </a:t>
            </a:r>
            <a:r>
              <a:rPr sz="1200" spc="-5" dirty="0">
                <a:latin typeface="Times New Roman"/>
                <a:cs typeface="Times New Roman"/>
              </a:rPr>
              <a:t>telephone line, both can talk  </a:t>
            </a:r>
            <a:r>
              <a:rPr sz="1200" dirty="0">
                <a:latin typeface="Times New Roman"/>
                <a:cs typeface="Times New Roman"/>
              </a:rPr>
              <a:t>and </a:t>
            </a:r>
            <a:r>
              <a:rPr sz="1200" spc="-5" dirty="0">
                <a:latin typeface="Times New Roman"/>
                <a:cs typeface="Times New Roman"/>
              </a:rPr>
              <a:t>listen at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same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time</a:t>
            </a: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u="heavy" spc="-5" dirty="0">
                <a:latin typeface="Times New Roman"/>
                <a:cs typeface="Times New Roman"/>
              </a:rPr>
              <a:t>Categories of</a:t>
            </a:r>
            <a:r>
              <a:rPr sz="1400" b="1" u="heavy" spc="-40" dirty="0">
                <a:latin typeface="Times New Roman"/>
                <a:cs typeface="Times New Roman"/>
              </a:rPr>
              <a:t> </a:t>
            </a:r>
            <a:r>
              <a:rPr sz="1400" b="1" u="heavy" spc="-5" dirty="0">
                <a:latin typeface="Times New Roman"/>
                <a:cs typeface="Times New Roman"/>
              </a:rPr>
              <a:t>Networks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There are </a:t>
            </a:r>
            <a:r>
              <a:rPr sz="1200" b="1" spc="-5" dirty="0">
                <a:latin typeface="Times New Roman"/>
                <a:cs typeface="Times New Roman"/>
              </a:rPr>
              <a:t>three</a:t>
            </a:r>
            <a:r>
              <a:rPr sz="1200" spc="-5" dirty="0">
                <a:latin typeface="Times New Roman"/>
                <a:cs typeface="Times New Roman"/>
              </a:rPr>
              <a:t> main </a:t>
            </a:r>
            <a:r>
              <a:rPr sz="1200" dirty="0">
                <a:latin typeface="Times New Roman"/>
                <a:cs typeface="Times New Roman"/>
              </a:rPr>
              <a:t>categories of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Networks:</a:t>
            </a:r>
          </a:p>
          <a:p>
            <a:pPr>
              <a:lnSpc>
                <a:spcPct val="100000"/>
              </a:lnSpc>
              <a:spcBef>
                <a:spcPts val="45"/>
              </a:spcBef>
              <a:buFont typeface="Courier New"/>
              <a:buChar char="o"/>
            </a:pPr>
            <a:endParaRPr sz="1100" dirty="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410"/>
              </a:lnSpc>
              <a:spcBef>
                <a:spcPts val="5"/>
              </a:spcBef>
              <a:buFont typeface="Meiryo"/>
              <a:buChar char="➢"/>
              <a:tabLst>
                <a:tab pos="698500" algn="l"/>
              </a:tabLst>
            </a:pPr>
            <a:r>
              <a:rPr sz="1200" spc="-10" dirty="0">
                <a:latin typeface="Times New Roman"/>
                <a:cs typeface="Times New Roman"/>
              </a:rPr>
              <a:t>LANS</a:t>
            </a:r>
            <a:endParaRPr sz="1200" dirty="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380"/>
              </a:lnSpc>
              <a:buFont typeface="Meiryo"/>
              <a:buChar char="➢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WANS</a:t>
            </a:r>
            <a:endParaRPr sz="1200" dirty="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410"/>
              </a:lnSpc>
              <a:buFont typeface="Meiryo"/>
              <a:buChar char="➢"/>
              <a:tabLst>
                <a:tab pos="698500" algn="l"/>
              </a:tabLst>
            </a:pPr>
            <a:r>
              <a:rPr sz="1200" spc="-10" dirty="0">
                <a:latin typeface="Times New Roman"/>
                <a:cs typeface="Times New Roman"/>
              </a:rPr>
              <a:t>MANS</a:t>
            </a:r>
            <a:endParaRPr sz="1200" dirty="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Meiryo"/>
              <a:buChar char="➢"/>
            </a:pPr>
            <a:endParaRPr sz="1200" dirty="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138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Into which </a:t>
            </a:r>
            <a:r>
              <a:rPr sz="1200" spc="-5" dirty="0">
                <a:latin typeface="Times New Roman"/>
                <a:cs typeface="Times New Roman"/>
              </a:rPr>
              <a:t>category </a:t>
            </a:r>
            <a:r>
              <a:rPr sz="1200" dirty="0">
                <a:latin typeface="Times New Roman"/>
                <a:cs typeface="Times New Roman"/>
              </a:rPr>
              <a:t>a network </a:t>
            </a:r>
            <a:r>
              <a:rPr sz="1200" spc="-5" dirty="0">
                <a:latin typeface="Times New Roman"/>
                <a:cs typeface="Times New Roman"/>
              </a:rPr>
              <a:t>falls </a:t>
            </a:r>
            <a:r>
              <a:rPr sz="1200" dirty="0">
                <a:latin typeface="Times New Roman"/>
                <a:cs typeface="Times New Roman"/>
              </a:rPr>
              <a:t>is </a:t>
            </a:r>
            <a:r>
              <a:rPr sz="12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determined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by its </a:t>
            </a:r>
            <a:r>
              <a:rPr sz="1200" b="1" spc="-5" dirty="0">
                <a:latin typeface="Times New Roman"/>
                <a:cs typeface="Times New Roman"/>
              </a:rPr>
              <a:t>SIZE, OWNERSHIP,  DISTANCE IT COVERS</a:t>
            </a:r>
            <a:r>
              <a:rPr sz="1200" spc="-5" dirty="0">
                <a:latin typeface="Times New Roman"/>
                <a:cs typeface="Times New Roman"/>
              </a:rPr>
              <a:t>, </a:t>
            </a:r>
            <a:r>
              <a:rPr sz="1200" dirty="0">
                <a:latin typeface="Times New Roman"/>
                <a:cs typeface="Times New Roman"/>
              </a:rPr>
              <a:t>and its </a:t>
            </a:r>
            <a:r>
              <a:rPr sz="1200" b="1" spc="-5" dirty="0">
                <a:latin typeface="Times New Roman"/>
                <a:cs typeface="Times New Roman"/>
              </a:rPr>
              <a:t>PHYSICAL</a:t>
            </a:r>
            <a:r>
              <a:rPr sz="1200" b="1" spc="-7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ARCHITECTURE</a:t>
            </a: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Meiryo"/>
              <a:buChar char="❖"/>
              <a:tabLst>
                <a:tab pos="241935" algn="l"/>
              </a:tabLst>
            </a:pPr>
            <a:r>
              <a:rPr sz="1400" b="1" spc="-10" dirty="0">
                <a:latin typeface="Times New Roman"/>
                <a:cs typeface="Times New Roman"/>
              </a:rPr>
              <a:t>LANS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23950" y="6642463"/>
            <a:ext cx="5530850" cy="2811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5080" indent="-228600">
              <a:lnSpc>
                <a:spcPts val="138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A LAN </a:t>
            </a:r>
            <a:r>
              <a:rPr sz="1200" dirty="0">
                <a:latin typeface="Times New Roman"/>
                <a:cs typeface="Times New Roman"/>
              </a:rPr>
              <a:t>is </a:t>
            </a:r>
            <a:r>
              <a:rPr sz="1200" spc="-5" dirty="0">
                <a:latin typeface="Times New Roman"/>
                <a:cs typeface="Times New Roman"/>
              </a:rPr>
              <a:t>usually Privately owned </a:t>
            </a:r>
            <a:r>
              <a:rPr sz="1200" dirty="0">
                <a:latin typeface="Times New Roman"/>
                <a:cs typeface="Times New Roman"/>
              </a:rPr>
              <a:t>and Links the </a:t>
            </a:r>
            <a:r>
              <a:rPr sz="1200" spc="-5" dirty="0">
                <a:latin typeface="Times New Roman"/>
                <a:cs typeface="Times New Roman"/>
              </a:rPr>
              <a:t>devices </a:t>
            </a:r>
            <a:r>
              <a:rPr sz="1200" dirty="0">
                <a:latin typeface="Times New Roman"/>
                <a:cs typeface="Times New Roman"/>
              </a:rPr>
              <a:t>in a </a:t>
            </a:r>
            <a:r>
              <a:rPr sz="1200" spc="-5" dirty="0">
                <a:latin typeface="Times New Roman"/>
                <a:cs typeface="Times New Roman"/>
              </a:rPr>
              <a:t>single office, Building  </a:t>
            </a:r>
            <a:r>
              <a:rPr sz="1200" dirty="0">
                <a:latin typeface="Times New Roman"/>
                <a:cs typeface="Times New Roman"/>
              </a:rPr>
              <a:t>or a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campus</a:t>
            </a: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Courier New"/>
              <a:buChar char="o"/>
            </a:pPr>
            <a:endParaRPr sz="1100" dirty="0">
              <a:latin typeface="Times New Roman"/>
              <a:cs typeface="Times New Roman"/>
            </a:endParaRPr>
          </a:p>
          <a:p>
            <a:pPr marL="241300" indent="-228600">
              <a:lnSpc>
                <a:spcPts val="1405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Two</a:t>
            </a:r>
            <a:r>
              <a:rPr sz="1200" b="1" spc="-4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Implications</a:t>
            </a:r>
            <a:endParaRPr sz="1200" dirty="0">
              <a:latin typeface="Times New Roman"/>
              <a:cs typeface="Times New Roman"/>
            </a:endParaRPr>
          </a:p>
          <a:p>
            <a:pPr marL="698500" marR="5080" lvl="1" indent="-228600">
              <a:lnSpc>
                <a:spcPts val="1380"/>
              </a:lnSpc>
              <a:spcBef>
                <a:spcPts val="60"/>
              </a:spcBef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Care </a:t>
            </a:r>
            <a:r>
              <a:rPr sz="1200" spc="-5" dirty="0">
                <a:latin typeface="Times New Roman"/>
                <a:cs typeface="Times New Roman"/>
              </a:rPr>
              <a:t>must </a:t>
            </a:r>
            <a:r>
              <a:rPr sz="1200" dirty="0">
                <a:latin typeface="Times New Roman"/>
                <a:cs typeface="Times New Roman"/>
              </a:rPr>
              <a:t>be taken in choice of a </a:t>
            </a:r>
            <a:r>
              <a:rPr sz="1200" spc="-10" dirty="0">
                <a:latin typeface="Times New Roman"/>
                <a:cs typeface="Times New Roman"/>
              </a:rPr>
              <a:t>LAN, </a:t>
            </a:r>
            <a:r>
              <a:rPr sz="1200" spc="-5" dirty="0">
                <a:latin typeface="Times New Roman"/>
                <a:cs typeface="Times New Roman"/>
              </a:rPr>
              <a:t>because </a:t>
            </a:r>
            <a:r>
              <a:rPr sz="1200" dirty="0">
                <a:latin typeface="Times New Roman"/>
                <a:cs typeface="Times New Roman"/>
              </a:rPr>
              <a:t>there </a:t>
            </a:r>
            <a:r>
              <a:rPr sz="1200" spc="-5" dirty="0">
                <a:latin typeface="Times New Roman"/>
                <a:cs typeface="Times New Roman"/>
              </a:rPr>
              <a:t>may be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substantial  </a:t>
            </a:r>
            <a:r>
              <a:rPr sz="1200" dirty="0">
                <a:latin typeface="Times New Roman"/>
                <a:cs typeface="Times New Roman"/>
              </a:rPr>
              <a:t>capital </a:t>
            </a:r>
            <a:r>
              <a:rPr sz="1200" spc="-5" dirty="0">
                <a:latin typeface="Times New Roman"/>
                <a:cs typeface="Times New Roman"/>
              </a:rPr>
              <a:t>investment </a:t>
            </a:r>
            <a:r>
              <a:rPr sz="1200" dirty="0">
                <a:latin typeface="Times New Roman"/>
                <a:cs typeface="Times New Roman"/>
              </a:rPr>
              <a:t>for purchase and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maintenance.</a:t>
            </a:r>
            <a:endParaRPr sz="1200" dirty="0">
              <a:latin typeface="Times New Roman"/>
              <a:cs typeface="Times New Roman"/>
            </a:endParaRPr>
          </a:p>
          <a:p>
            <a:pPr marL="698500" marR="5715" lvl="1" indent="-228600">
              <a:lnSpc>
                <a:spcPts val="1380"/>
              </a:lnSpc>
              <a:buFont typeface="Meiryo"/>
              <a:buChar char="➢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Secondly,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network management responsibility falls solely on the  user/company</a:t>
            </a:r>
            <a:endParaRPr sz="1200" dirty="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Font typeface="Meiryo"/>
              <a:buChar char="➢"/>
            </a:pPr>
            <a:endParaRPr sz="1100" dirty="0">
              <a:latin typeface="Times New Roman"/>
              <a:cs typeface="Times New Roman"/>
            </a:endParaRPr>
          </a:p>
          <a:p>
            <a:pPr marL="241300" indent="-228600">
              <a:lnSpc>
                <a:spcPts val="1405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Size of </a:t>
            </a:r>
            <a:r>
              <a:rPr sz="1200" b="1" dirty="0">
                <a:latin typeface="Times New Roman"/>
                <a:cs typeface="Times New Roman"/>
              </a:rPr>
              <a:t>a</a:t>
            </a:r>
            <a:r>
              <a:rPr sz="1200" b="1" spc="-80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LAN</a:t>
            </a:r>
            <a:endParaRPr sz="1200" dirty="0">
              <a:latin typeface="Times New Roman"/>
              <a:cs typeface="Times New Roman"/>
            </a:endParaRPr>
          </a:p>
          <a:p>
            <a:pPr marL="698500" marR="5080" lvl="1" indent="-228600">
              <a:lnSpc>
                <a:spcPts val="1380"/>
              </a:lnSpc>
              <a:spcBef>
                <a:spcPts val="60"/>
              </a:spcBef>
              <a:buFont typeface="Meiryo"/>
              <a:buChar char="➢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Size of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10" dirty="0">
                <a:latin typeface="Times New Roman"/>
                <a:cs typeface="Times New Roman"/>
              </a:rPr>
              <a:t>LAN </a:t>
            </a:r>
            <a:r>
              <a:rPr sz="1200" spc="-5" dirty="0">
                <a:latin typeface="Times New Roman"/>
                <a:cs typeface="Times New Roman"/>
              </a:rPr>
              <a:t>depends upon the Needs of Organization and the Type of  Technology</a:t>
            </a:r>
            <a:endParaRPr sz="1200" dirty="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buFont typeface="Meiryo"/>
              <a:buChar char="➢"/>
            </a:pPr>
            <a:endParaRPr sz="1200" dirty="0">
              <a:latin typeface="Times New Roman"/>
              <a:cs typeface="Times New Roman"/>
            </a:endParaRPr>
          </a:p>
          <a:p>
            <a:pPr marL="698500" marR="5080" lvl="1" indent="-228600">
              <a:lnSpc>
                <a:spcPts val="1380"/>
              </a:lnSpc>
              <a:buFont typeface="Meiryo"/>
              <a:buChar char="➢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LAN </a:t>
            </a:r>
            <a:r>
              <a:rPr sz="1200" dirty="0">
                <a:latin typeface="Times New Roman"/>
                <a:cs typeface="Times New Roman"/>
              </a:rPr>
              <a:t>can be as </a:t>
            </a:r>
            <a:r>
              <a:rPr sz="1200" spc="-5" dirty="0">
                <a:latin typeface="Times New Roman"/>
                <a:cs typeface="Times New Roman"/>
              </a:rPr>
              <a:t>simple </a:t>
            </a:r>
            <a:r>
              <a:rPr sz="1200" dirty="0">
                <a:latin typeface="Times New Roman"/>
                <a:cs typeface="Times New Roman"/>
              </a:rPr>
              <a:t>as two </a:t>
            </a:r>
            <a:r>
              <a:rPr sz="1200" spc="-5" dirty="0">
                <a:latin typeface="Times New Roman"/>
                <a:cs typeface="Times New Roman"/>
              </a:rPr>
              <a:t>PCs </a:t>
            </a:r>
            <a:r>
              <a:rPr sz="1200" dirty="0">
                <a:latin typeface="Times New Roman"/>
                <a:cs typeface="Times New Roman"/>
              </a:rPr>
              <a:t>and a printer in </a:t>
            </a:r>
            <a:r>
              <a:rPr sz="1200" spc="-5" dirty="0">
                <a:latin typeface="Times New Roman"/>
                <a:cs typeface="Times New Roman"/>
              </a:rPr>
              <a:t>someone’s home </a:t>
            </a:r>
            <a:r>
              <a:rPr sz="1200" dirty="0">
                <a:latin typeface="Times New Roman"/>
                <a:cs typeface="Times New Roman"/>
              </a:rPr>
              <a:t>office or it  can extend throughout a </a:t>
            </a:r>
            <a:r>
              <a:rPr sz="1200" spc="-5" dirty="0">
                <a:latin typeface="Times New Roman"/>
                <a:cs typeface="Times New Roman"/>
              </a:rPr>
              <a:t>company </a:t>
            </a:r>
            <a:r>
              <a:rPr sz="1200" dirty="0">
                <a:latin typeface="Times New Roman"/>
                <a:cs typeface="Times New Roman"/>
              </a:rPr>
              <a:t>and </a:t>
            </a:r>
            <a:r>
              <a:rPr sz="1200" spc="-5" dirty="0">
                <a:latin typeface="Times New Roman"/>
                <a:cs typeface="Times New Roman"/>
              </a:rPr>
              <a:t>include complex equipment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too</a:t>
            </a:r>
            <a:endParaRPr sz="1200" dirty="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345"/>
              </a:lnSpc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Currently </a:t>
            </a:r>
            <a:r>
              <a:rPr sz="1200" spc="-5" dirty="0">
                <a:latin typeface="Times New Roman"/>
                <a:cs typeface="Times New Roman"/>
              </a:rPr>
              <a:t>LAN </a:t>
            </a:r>
            <a:r>
              <a:rPr sz="1200" dirty="0">
                <a:latin typeface="Times New Roman"/>
                <a:cs typeface="Times New Roman"/>
              </a:rPr>
              <a:t>size is </a:t>
            </a:r>
            <a:r>
              <a:rPr sz="1200" spc="-5" dirty="0">
                <a:latin typeface="Times New Roman"/>
                <a:cs typeface="Times New Roman"/>
              </a:rPr>
              <a:t>limited </a:t>
            </a:r>
            <a:r>
              <a:rPr sz="1200" dirty="0">
                <a:latin typeface="Times New Roman"/>
                <a:cs typeface="Times New Roman"/>
              </a:rPr>
              <a:t>to a </a:t>
            </a:r>
            <a:r>
              <a:rPr sz="1200" spc="-5" dirty="0">
                <a:latin typeface="Times New Roman"/>
                <a:cs typeface="Times New Roman"/>
              </a:rPr>
              <a:t>few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kilometers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49450" y="4916145"/>
            <a:ext cx="5375021" cy="16240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30300" y="9497105"/>
            <a:ext cx="1332230" cy="188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sz="1200" spc="-5" dirty="0">
                <a:latin typeface="Courier New"/>
                <a:cs typeface="Courier New"/>
              </a:rPr>
              <a:t>o </a:t>
            </a:r>
            <a:r>
              <a:rPr sz="1200" b="1" spc="-5" dirty="0">
                <a:latin typeface="Times New Roman"/>
                <a:cs typeface="Times New Roman"/>
              </a:rPr>
              <a:t>Design of </a:t>
            </a:r>
            <a:r>
              <a:rPr sz="1200" b="1" dirty="0">
                <a:latin typeface="Times New Roman"/>
                <a:cs typeface="Times New Roman"/>
              </a:rPr>
              <a:t>a</a:t>
            </a:r>
            <a:r>
              <a:rPr sz="1200" b="1" spc="280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LAN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</a:t>
            </a:r>
            <a:r>
              <a:rPr spc="-5" dirty="0"/>
              <a:t>Copyright Virtual University of</a:t>
            </a:r>
            <a:r>
              <a:rPr spc="-80" dirty="0"/>
              <a:t> </a:t>
            </a:r>
            <a:r>
              <a:rPr spc="-5" dirty="0"/>
              <a:t>Pakistan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482588" y="9887156"/>
            <a:ext cx="17780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sz="1200" spc="-5" dirty="0">
                <a:latin typeface="Times New Roman"/>
                <a:cs typeface="Times New Roman"/>
              </a:rPr>
              <a:t>36</a:t>
            </a:r>
            <a:endParaRPr sz="12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40381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637794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000" y="9867900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30300" y="445007"/>
            <a:ext cx="5532120" cy="4556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253355" algn="l"/>
              </a:tabLst>
            </a:pPr>
            <a:r>
              <a:rPr sz="1200" spc="-5" dirty="0">
                <a:latin typeface="Times New Roman"/>
                <a:cs typeface="Times New Roman"/>
              </a:rPr>
              <a:t>CS601-Data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Communication	</a:t>
            </a:r>
            <a:r>
              <a:rPr sz="1200" b="1" spc="-10" dirty="0">
                <a:latin typeface="Times New Roman"/>
                <a:cs typeface="Times New Roman"/>
              </a:rPr>
              <a:t>VU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469900" marR="6350" indent="-228600">
              <a:lnSpc>
                <a:spcPts val="1380"/>
              </a:lnSpc>
              <a:spcBef>
                <a:spcPts val="875"/>
              </a:spcBef>
              <a:buFont typeface="Meiryo"/>
              <a:buChar char="➢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LANs </a:t>
            </a:r>
            <a:r>
              <a:rPr sz="1200" dirty="0">
                <a:latin typeface="Times New Roman"/>
                <a:cs typeface="Times New Roman"/>
              </a:rPr>
              <a:t>are designed to allow resources to </a:t>
            </a:r>
            <a:r>
              <a:rPr sz="1200" spc="-5" dirty="0">
                <a:latin typeface="Times New Roman"/>
                <a:cs typeface="Times New Roman"/>
              </a:rPr>
              <a:t>be shared between personal </a:t>
            </a:r>
            <a:r>
              <a:rPr sz="1200" dirty="0">
                <a:latin typeface="Times New Roman"/>
                <a:cs typeface="Times New Roman"/>
              </a:rPr>
              <a:t>computers </a:t>
            </a:r>
            <a:r>
              <a:rPr sz="1200" spc="-5" dirty="0">
                <a:latin typeface="Times New Roman"/>
                <a:cs typeface="Times New Roman"/>
              </a:rPr>
              <a:t>or  workstations</a:t>
            </a:r>
            <a:endParaRPr sz="1200">
              <a:latin typeface="Times New Roman"/>
              <a:cs typeface="Times New Roman"/>
            </a:endParaRPr>
          </a:p>
          <a:p>
            <a:pPr marL="469900" marR="5080" indent="-228600">
              <a:lnSpc>
                <a:spcPts val="1380"/>
              </a:lnSpc>
              <a:buFont typeface="Meiryo"/>
              <a:buChar char="➢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The resources to be shared </a:t>
            </a:r>
            <a:r>
              <a:rPr sz="1200" spc="-5" dirty="0">
                <a:latin typeface="Times New Roman"/>
                <a:cs typeface="Times New Roman"/>
              </a:rPr>
              <a:t>can </a:t>
            </a:r>
            <a:r>
              <a:rPr sz="1200" dirty="0">
                <a:latin typeface="Times New Roman"/>
                <a:cs typeface="Times New Roman"/>
              </a:rPr>
              <a:t>include hardware (printer), </a:t>
            </a:r>
            <a:r>
              <a:rPr sz="1200" spc="-5" dirty="0">
                <a:latin typeface="Times New Roman"/>
                <a:cs typeface="Times New Roman"/>
              </a:rPr>
              <a:t>software (an  </a:t>
            </a:r>
            <a:r>
              <a:rPr sz="1200" dirty="0">
                <a:latin typeface="Times New Roman"/>
                <a:cs typeface="Times New Roman"/>
              </a:rPr>
              <a:t>application </a:t>
            </a:r>
            <a:r>
              <a:rPr sz="1200" spc="-5" dirty="0">
                <a:latin typeface="Times New Roman"/>
                <a:cs typeface="Times New Roman"/>
              </a:rPr>
              <a:t>program) </a:t>
            </a:r>
            <a:r>
              <a:rPr sz="1200" dirty="0">
                <a:latin typeface="Times New Roman"/>
                <a:cs typeface="Times New Roman"/>
              </a:rPr>
              <a:t>or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data.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Meiryo"/>
              <a:buChar char="➢"/>
            </a:pPr>
            <a:endParaRPr sz="11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410"/>
              </a:lnSpc>
              <a:spcBef>
                <a:spcPts val="5"/>
              </a:spcBef>
              <a:buFont typeface="Meiryo"/>
              <a:buChar char="✓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Example of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LAN</a:t>
            </a:r>
            <a:endParaRPr sz="1200">
              <a:latin typeface="Times New Roman"/>
              <a:cs typeface="Times New Roman"/>
            </a:endParaRPr>
          </a:p>
          <a:p>
            <a:pPr marL="698500" marR="5715" algn="just">
              <a:lnSpc>
                <a:spcPts val="1380"/>
              </a:lnSpc>
              <a:spcBef>
                <a:spcPts val="65"/>
              </a:spcBef>
            </a:pPr>
            <a:r>
              <a:rPr sz="1200" spc="-5" dirty="0">
                <a:latin typeface="Times New Roman"/>
                <a:cs typeface="Times New Roman"/>
              </a:rPr>
              <a:t>A common example of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LAN found in many business environments </a:t>
            </a:r>
            <a:r>
              <a:rPr sz="1200" dirty="0">
                <a:latin typeface="Times New Roman"/>
                <a:cs typeface="Times New Roman"/>
              </a:rPr>
              <a:t>links a  </a:t>
            </a:r>
            <a:r>
              <a:rPr sz="1200" spc="-5" dirty="0">
                <a:latin typeface="Times New Roman"/>
                <a:cs typeface="Times New Roman"/>
              </a:rPr>
              <a:t>work group of </a:t>
            </a:r>
            <a:r>
              <a:rPr sz="1200" dirty="0">
                <a:latin typeface="Times New Roman"/>
                <a:cs typeface="Times New Roman"/>
              </a:rPr>
              <a:t>task </a:t>
            </a:r>
            <a:r>
              <a:rPr sz="1200" spc="-5" dirty="0">
                <a:latin typeface="Times New Roman"/>
                <a:cs typeface="Times New Roman"/>
              </a:rPr>
              <a:t>related computers, for example </a:t>
            </a:r>
            <a:r>
              <a:rPr sz="1200" dirty="0">
                <a:latin typeface="Times New Roman"/>
                <a:cs typeface="Times New Roman"/>
              </a:rPr>
              <a:t>engineering </a:t>
            </a:r>
            <a:r>
              <a:rPr sz="1200" spc="-5" dirty="0">
                <a:latin typeface="Times New Roman"/>
                <a:cs typeface="Times New Roman"/>
              </a:rPr>
              <a:t>workstations  or Accounting PCs. One of the </a:t>
            </a:r>
            <a:r>
              <a:rPr sz="1200" spc="-10" dirty="0">
                <a:latin typeface="Times New Roman"/>
                <a:cs typeface="Times New Roman"/>
              </a:rPr>
              <a:t>PCs </a:t>
            </a:r>
            <a:r>
              <a:rPr sz="1200" spc="-5" dirty="0">
                <a:latin typeface="Times New Roman"/>
                <a:cs typeface="Times New Roman"/>
              </a:rPr>
              <a:t>may </a:t>
            </a:r>
            <a:r>
              <a:rPr sz="1200" dirty="0">
                <a:latin typeface="Times New Roman"/>
                <a:cs typeface="Times New Roman"/>
              </a:rPr>
              <a:t>be given a large capacity disk and  </a:t>
            </a:r>
            <a:r>
              <a:rPr sz="1200" spc="-5" dirty="0">
                <a:latin typeface="Times New Roman"/>
                <a:cs typeface="Times New Roman"/>
              </a:rPr>
              <a:t>becomes </a:t>
            </a:r>
            <a:r>
              <a:rPr sz="1200" dirty="0">
                <a:latin typeface="Times New Roman"/>
                <a:cs typeface="Times New Roman"/>
              </a:rPr>
              <a:t>a server to </a:t>
            </a:r>
            <a:r>
              <a:rPr sz="1200" spc="-5" dirty="0">
                <a:latin typeface="Times New Roman"/>
                <a:cs typeface="Times New Roman"/>
              </a:rPr>
              <a:t>others. </a:t>
            </a:r>
            <a:r>
              <a:rPr sz="1200" dirty="0">
                <a:latin typeface="Times New Roman"/>
                <a:cs typeface="Times New Roman"/>
              </a:rPr>
              <a:t>Software </a:t>
            </a:r>
            <a:r>
              <a:rPr sz="1200" spc="-5" dirty="0">
                <a:latin typeface="Times New Roman"/>
                <a:cs typeface="Times New Roman"/>
              </a:rPr>
              <a:t>stored on the server and is used by the  whole group. In </a:t>
            </a:r>
            <a:r>
              <a:rPr sz="1200" dirty="0">
                <a:latin typeface="Times New Roman"/>
                <a:cs typeface="Times New Roman"/>
              </a:rPr>
              <a:t>this case </a:t>
            </a:r>
            <a:r>
              <a:rPr sz="1200" spc="-5" dirty="0">
                <a:latin typeface="Times New Roman"/>
                <a:cs typeface="Times New Roman"/>
              </a:rPr>
              <a:t>size </a:t>
            </a:r>
            <a:r>
              <a:rPr sz="1200" dirty="0">
                <a:latin typeface="Times New Roman"/>
                <a:cs typeface="Times New Roman"/>
              </a:rPr>
              <a:t>is </a:t>
            </a:r>
            <a:r>
              <a:rPr sz="1200" spc="-5" dirty="0">
                <a:latin typeface="Times New Roman"/>
                <a:cs typeface="Times New Roman"/>
              </a:rPr>
              <a:t>determined </a:t>
            </a:r>
            <a:r>
              <a:rPr sz="1200" dirty="0">
                <a:latin typeface="Times New Roman"/>
                <a:cs typeface="Times New Roman"/>
              </a:rPr>
              <a:t>by software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licenses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Times New Roman"/>
              <a:cs typeface="Times New Roman"/>
            </a:endParaRPr>
          </a:p>
          <a:p>
            <a:pPr marL="241300" indent="-228600">
              <a:lnSpc>
                <a:spcPts val="1405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Transmission </a:t>
            </a:r>
            <a:r>
              <a:rPr sz="1200" b="1" dirty="0">
                <a:latin typeface="Times New Roman"/>
                <a:cs typeface="Times New Roman"/>
              </a:rPr>
              <a:t>Media &amp;</a:t>
            </a:r>
            <a:r>
              <a:rPr sz="1200" b="1" spc="-10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Topology</a:t>
            </a:r>
            <a:endParaRPr sz="1200">
              <a:latin typeface="Times New Roman"/>
              <a:cs typeface="Times New Roman"/>
            </a:endParaRPr>
          </a:p>
          <a:p>
            <a:pPr marL="698500" marR="6985" lvl="1" indent="-228600">
              <a:lnSpc>
                <a:spcPts val="1380"/>
              </a:lnSpc>
              <a:spcBef>
                <a:spcPts val="60"/>
              </a:spcBef>
              <a:buFont typeface="Meiryo"/>
              <a:buChar char="✓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In addition to size, </a:t>
            </a:r>
            <a:r>
              <a:rPr sz="1200" spc="-5" dirty="0">
                <a:latin typeface="Times New Roman"/>
                <a:cs typeface="Times New Roman"/>
              </a:rPr>
              <a:t>LANs </a:t>
            </a:r>
            <a:r>
              <a:rPr sz="1200" dirty="0">
                <a:latin typeface="Times New Roman"/>
                <a:cs typeface="Times New Roman"/>
              </a:rPr>
              <a:t>are </a:t>
            </a:r>
            <a:r>
              <a:rPr sz="1200" spc="-5" dirty="0">
                <a:latin typeface="Times New Roman"/>
                <a:cs typeface="Times New Roman"/>
              </a:rPr>
              <a:t>distinguished from other types of networks by  Transmission media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topology</a:t>
            </a:r>
            <a:endParaRPr sz="12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315"/>
              </a:lnSpc>
              <a:buFont typeface="Meiryo"/>
              <a:buChar char="✓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In </a:t>
            </a:r>
            <a:r>
              <a:rPr sz="1200" spc="-5" dirty="0">
                <a:latin typeface="Times New Roman"/>
                <a:cs typeface="Times New Roman"/>
              </a:rPr>
              <a:t>general </a:t>
            </a:r>
            <a:r>
              <a:rPr sz="1200" dirty="0">
                <a:latin typeface="Times New Roman"/>
                <a:cs typeface="Times New Roman"/>
              </a:rPr>
              <a:t>a given </a:t>
            </a:r>
            <a:r>
              <a:rPr sz="1200" spc="-5" dirty="0">
                <a:latin typeface="Times New Roman"/>
                <a:cs typeface="Times New Roman"/>
              </a:rPr>
              <a:t>LAN </a:t>
            </a:r>
            <a:r>
              <a:rPr sz="1200" dirty="0">
                <a:latin typeface="Times New Roman"/>
                <a:cs typeface="Times New Roman"/>
              </a:rPr>
              <a:t>will use </a:t>
            </a:r>
            <a:r>
              <a:rPr sz="1200" spc="-5" dirty="0">
                <a:latin typeface="Times New Roman"/>
                <a:cs typeface="Times New Roman"/>
              </a:rPr>
              <a:t>only </a:t>
            </a:r>
            <a:r>
              <a:rPr sz="1200" dirty="0">
                <a:latin typeface="Times New Roman"/>
                <a:cs typeface="Times New Roman"/>
              </a:rPr>
              <a:t>one type </a:t>
            </a:r>
            <a:r>
              <a:rPr sz="1200" spc="-5" dirty="0">
                <a:latin typeface="Times New Roman"/>
                <a:cs typeface="Times New Roman"/>
              </a:rPr>
              <a:t>of Transmission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medium</a:t>
            </a:r>
            <a:endParaRPr sz="12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410"/>
              </a:lnSpc>
              <a:buFont typeface="Meiryo"/>
              <a:buChar char="✓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most </a:t>
            </a:r>
            <a:r>
              <a:rPr sz="1200" dirty="0">
                <a:latin typeface="Times New Roman"/>
                <a:cs typeface="Times New Roman"/>
              </a:rPr>
              <a:t>common </a:t>
            </a:r>
            <a:r>
              <a:rPr sz="1200" spc="-5" dirty="0">
                <a:latin typeface="Times New Roman"/>
                <a:cs typeface="Times New Roman"/>
              </a:rPr>
              <a:t>LAN topology Bus, Star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Ring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har char="✓"/>
            </a:pPr>
            <a:endParaRPr sz="1150">
              <a:latin typeface="Times New Roman"/>
              <a:cs typeface="Times New Roman"/>
            </a:endParaRPr>
          </a:p>
          <a:p>
            <a:pPr marL="241300" indent="-228600">
              <a:lnSpc>
                <a:spcPts val="1405"/>
              </a:lnSpc>
              <a:spcBef>
                <a:spcPts val="5"/>
              </a:spcBef>
              <a:buFont typeface="Courier New"/>
              <a:buChar char="o"/>
              <a:tabLst>
                <a:tab pos="241300" algn="l"/>
              </a:tabLst>
            </a:pPr>
            <a:r>
              <a:rPr sz="1200" b="1" dirty="0">
                <a:latin typeface="Times New Roman"/>
                <a:cs typeface="Times New Roman"/>
              </a:rPr>
              <a:t>Data Rates in a</a:t>
            </a:r>
            <a:r>
              <a:rPr sz="1200" b="1" spc="-9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LAN</a:t>
            </a:r>
            <a:endParaRPr sz="12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375"/>
              </a:lnSpc>
              <a:buFont typeface="Meiryo"/>
              <a:buChar char="✓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Traditionally </a:t>
            </a:r>
            <a:r>
              <a:rPr sz="1200" dirty="0">
                <a:latin typeface="Times New Roman"/>
                <a:cs typeface="Times New Roman"/>
              </a:rPr>
              <a:t>4 – </a:t>
            </a:r>
            <a:r>
              <a:rPr sz="1200" spc="-5" dirty="0">
                <a:latin typeface="Times New Roman"/>
                <a:cs typeface="Times New Roman"/>
              </a:rPr>
              <a:t>16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Mbps</a:t>
            </a:r>
            <a:endParaRPr sz="12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410"/>
              </a:lnSpc>
              <a:buFont typeface="Meiryo"/>
              <a:buChar char="✓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Speeds increased and now 100Mbps and above are also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possible</a:t>
            </a:r>
            <a:endParaRPr sz="12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410"/>
              </a:lnSpc>
              <a:spcBef>
                <a:spcPts val="80"/>
              </a:spcBef>
              <a:buSzPct val="116666"/>
              <a:buFont typeface="Meiryo"/>
              <a:buChar char="✓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Giga Bit LAN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technologies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ts val="1650"/>
              </a:lnSpc>
              <a:buSzPct val="85714"/>
              <a:buFont typeface="Meiryo"/>
              <a:buChar char="❖"/>
              <a:tabLst>
                <a:tab pos="241300" algn="l"/>
              </a:tabLst>
            </a:pPr>
            <a:r>
              <a:rPr sz="1400" b="1" spc="-10" dirty="0">
                <a:latin typeface="Times New Roman"/>
                <a:cs typeface="Times New Roman"/>
              </a:rPr>
              <a:t>WANs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3000" y="4991861"/>
            <a:ext cx="2419350" cy="1714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57400" y="4827270"/>
            <a:ext cx="2400300" cy="16893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30300" y="6706361"/>
            <a:ext cx="5531485" cy="3044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5080" indent="-228600" algn="just">
              <a:lnSpc>
                <a:spcPts val="138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Generally cover a large </a:t>
            </a:r>
            <a:r>
              <a:rPr sz="1200" spc="-5" dirty="0">
                <a:latin typeface="Times New Roman"/>
                <a:cs typeface="Times New Roman"/>
              </a:rPr>
              <a:t>geographical </a:t>
            </a:r>
            <a:r>
              <a:rPr sz="1200" dirty="0">
                <a:latin typeface="Times New Roman"/>
                <a:cs typeface="Times New Roman"/>
              </a:rPr>
              <a:t>area and it usually </a:t>
            </a:r>
            <a:r>
              <a:rPr sz="1200" spc="-5" dirty="0">
                <a:latin typeface="Times New Roman"/>
                <a:cs typeface="Times New Roman"/>
              </a:rPr>
              <a:t>span </a:t>
            </a:r>
            <a:r>
              <a:rPr sz="1200" dirty="0">
                <a:latin typeface="Times New Roman"/>
                <a:cs typeface="Times New Roman"/>
              </a:rPr>
              <a:t>an </a:t>
            </a:r>
            <a:r>
              <a:rPr sz="1200" spc="-5" dirty="0">
                <a:latin typeface="Times New Roman"/>
                <a:cs typeface="Times New Roman"/>
              </a:rPr>
              <a:t>Unlimited number </a:t>
            </a:r>
            <a:r>
              <a:rPr sz="1200" dirty="0">
                <a:latin typeface="Times New Roman"/>
                <a:cs typeface="Times New Roman"/>
              </a:rPr>
              <a:t>of  </a:t>
            </a:r>
            <a:r>
              <a:rPr sz="1200" spc="-5" dirty="0">
                <a:latin typeface="Times New Roman"/>
                <a:cs typeface="Times New Roman"/>
              </a:rPr>
              <a:t>miles </a:t>
            </a:r>
            <a:r>
              <a:rPr sz="1200" dirty="0">
                <a:latin typeface="Times New Roman"/>
                <a:cs typeface="Times New Roman"/>
              </a:rPr>
              <a:t>by utilizing Public or </a:t>
            </a:r>
            <a:r>
              <a:rPr sz="1200" spc="-5" dirty="0">
                <a:latin typeface="Times New Roman"/>
                <a:cs typeface="Times New Roman"/>
              </a:rPr>
              <a:t>Leased networks </a:t>
            </a:r>
            <a:r>
              <a:rPr sz="1200" dirty="0">
                <a:latin typeface="Times New Roman"/>
                <a:cs typeface="Times New Roman"/>
              </a:rPr>
              <a:t>instead </a:t>
            </a:r>
            <a:r>
              <a:rPr sz="1200" spc="-5" dirty="0">
                <a:latin typeface="Times New Roman"/>
                <a:cs typeface="Times New Roman"/>
              </a:rPr>
              <a:t>of having their own hardware as  </a:t>
            </a:r>
            <a:r>
              <a:rPr sz="1200" dirty="0">
                <a:latin typeface="Times New Roman"/>
                <a:cs typeface="Times New Roman"/>
              </a:rPr>
              <a:t>in the </a:t>
            </a:r>
            <a:r>
              <a:rPr sz="1200" spc="-5" dirty="0">
                <a:latin typeface="Times New Roman"/>
                <a:cs typeface="Times New Roman"/>
              </a:rPr>
              <a:t>case of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LANs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Courier New"/>
              <a:buChar char="o"/>
            </a:pPr>
            <a:endParaRPr sz="1100">
              <a:latin typeface="Times New Roman"/>
              <a:cs typeface="Times New Roman"/>
            </a:endParaRPr>
          </a:p>
          <a:p>
            <a:pPr marL="241300" indent="-228600">
              <a:lnSpc>
                <a:spcPts val="1405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Design of </a:t>
            </a:r>
            <a:r>
              <a:rPr sz="1200" b="1" dirty="0">
                <a:latin typeface="Times New Roman"/>
                <a:cs typeface="Times New Roman"/>
              </a:rPr>
              <a:t>a</a:t>
            </a:r>
            <a:r>
              <a:rPr sz="1200" b="1" spc="-85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WAN</a:t>
            </a:r>
            <a:endParaRPr sz="12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375"/>
              </a:lnSpc>
              <a:buFont typeface="Meiryo"/>
              <a:buChar char="✓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Typically , it </a:t>
            </a:r>
            <a:r>
              <a:rPr sz="1200" spc="-5" dirty="0">
                <a:latin typeface="Times New Roman"/>
                <a:cs typeface="Times New Roman"/>
              </a:rPr>
              <a:t>consists </a:t>
            </a:r>
            <a:r>
              <a:rPr sz="1200" dirty="0">
                <a:latin typeface="Times New Roman"/>
                <a:cs typeface="Times New Roman"/>
              </a:rPr>
              <a:t>of a large </a:t>
            </a:r>
            <a:r>
              <a:rPr sz="1200" spc="-5" dirty="0">
                <a:latin typeface="Times New Roman"/>
                <a:cs typeface="Times New Roman"/>
              </a:rPr>
              <a:t>number of Switching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Nodes</a:t>
            </a:r>
            <a:endParaRPr sz="1200">
              <a:latin typeface="Times New Roman"/>
              <a:cs typeface="Times New Roman"/>
            </a:endParaRPr>
          </a:p>
          <a:p>
            <a:pPr marL="698500" marR="5080" lvl="1" indent="-228600" algn="just">
              <a:lnSpc>
                <a:spcPts val="1380"/>
              </a:lnSpc>
              <a:spcBef>
                <a:spcPts val="65"/>
              </a:spcBef>
              <a:buFont typeface="Meiryo"/>
              <a:buChar char="✓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Transmission </a:t>
            </a:r>
            <a:r>
              <a:rPr sz="1200" dirty="0">
                <a:latin typeface="Times New Roman"/>
                <a:cs typeface="Times New Roman"/>
              </a:rPr>
              <a:t>from any one device is routed through these internal nodes to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 specified destination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device</a:t>
            </a:r>
            <a:endParaRPr sz="1200">
              <a:latin typeface="Times New Roman"/>
              <a:cs typeface="Times New Roman"/>
            </a:endParaRPr>
          </a:p>
          <a:p>
            <a:pPr marL="698500" marR="5080" lvl="1" indent="-228600" algn="just">
              <a:lnSpc>
                <a:spcPts val="1380"/>
              </a:lnSpc>
              <a:buFont typeface="Meiryo"/>
              <a:buChar char="✓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These nodes are not concerned with the </a:t>
            </a:r>
            <a:r>
              <a:rPr sz="1200" dirty="0">
                <a:latin typeface="Times New Roman"/>
                <a:cs typeface="Times New Roman"/>
              </a:rPr>
              <a:t>content </a:t>
            </a:r>
            <a:r>
              <a:rPr sz="1200" spc="-5" dirty="0">
                <a:latin typeface="Times New Roman"/>
                <a:cs typeface="Times New Roman"/>
              </a:rPr>
              <a:t>of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data, rather their  purpose </a:t>
            </a:r>
            <a:r>
              <a:rPr sz="1200" dirty="0">
                <a:latin typeface="Times New Roman"/>
                <a:cs typeface="Times New Roman"/>
              </a:rPr>
              <a:t>is to </a:t>
            </a:r>
            <a:r>
              <a:rPr sz="1200" spc="-5" dirty="0">
                <a:latin typeface="Times New Roman"/>
                <a:cs typeface="Times New Roman"/>
              </a:rPr>
              <a:t>provide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switching facility that </a:t>
            </a:r>
            <a:r>
              <a:rPr sz="1200" dirty="0">
                <a:latin typeface="Times New Roman"/>
                <a:cs typeface="Times New Roman"/>
              </a:rPr>
              <a:t>will </a:t>
            </a:r>
            <a:r>
              <a:rPr sz="1200" spc="-5" dirty="0">
                <a:latin typeface="Times New Roman"/>
                <a:cs typeface="Times New Roman"/>
              </a:rPr>
              <a:t>move </a:t>
            </a:r>
            <a:r>
              <a:rPr sz="1200" dirty="0">
                <a:latin typeface="Times New Roman"/>
                <a:cs typeface="Times New Roman"/>
              </a:rPr>
              <a:t>the data </a:t>
            </a:r>
            <a:r>
              <a:rPr sz="1200" spc="-5" dirty="0">
                <a:latin typeface="Times New Roman"/>
                <a:cs typeface="Times New Roman"/>
              </a:rPr>
              <a:t>from </a:t>
            </a:r>
            <a:r>
              <a:rPr sz="1200" dirty="0">
                <a:latin typeface="Times New Roman"/>
                <a:cs typeface="Times New Roman"/>
              </a:rPr>
              <a:t>node to  node until it reaches its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destination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ts val="1315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How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Implement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WAN?</a:t>
            </a:r>
            <a:endParaRPr sz="12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375"/>
              </a:lnSpc>
              <a:buFont typeface="Meiryo"/>
              <a:buChar char="✓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Traditionally </a:t>
            </a:r>
            <a:r>
              <a:rPr sz="1200" spc="-10" dirty="0">
                <a:latin typeface="Times New Roman"/>
                <a:cs typeface="Times New Roman"/>
              </a:rPr>
              <a:t>WAN </a:t>
            </a:r>
            <a:r>
              <a:rPr sz="1200" spc="-5" dirty="0">
                <a:latin typeface="Times New Roman"/>
                <a:cs typeface="Times New Roman"/>
              </a:rPr>
              <a:t>s </a:t>
            </a:r>
            <a:r>
              <a:rPr sz="1200" dirty="0">
                <a:latin typeface="Times New Roman"/>
                <a:cs typeface="Times New Roman"/>
              </a:rPr>
              <a:t>have been </a:t>
            </a:r>
            <a:r>
              <a:rPr sz="1200" spc="-5" dirty="0">
                <a:latin typeface="Times New Roman"/>
                <a:cs typeface="Times New Roman"/>
              </a:rPr>
              <a:t>implemented </a:t>
            </a:r>
            <a:r>
              <a:rPr sz="1200" dirty="0">
                <a:latin typeface="Times New Roman"/>
                <a:cs typeface="Times New Roman"/>
              </a:rPr>
              <a:t>using one of the 2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technologies:</a:t>
            </a:r>
            <a:endParaRPr sz="1200">
              <a:latin typeface="Times New Roman"/>
              <a:cs typeface="Times New Roman"/>
            </a:endParaRPr>
          </a:p>
          <a:p>
            <a:pPr marL="1384300">
              <a:lnSpc>
                <a:spcPts val="1590"/>
              </a:lnSpc>
            </a:pPr>
            <a:r>
              <a:rPr sz="1400" spc="-5" dirty="0">
                <a:latin typeface="Times New Roman"/>
                <a:cs typeface="Times New Roman"/>
              </a:rPr>
              <a:t>–</a:t>
            </a:r>
            <a:r>
              <a:rPr sz="1200" spc="-5" dirty="0">
                <a:latin typeface="Times New Roman"/>
                <a:cs typeface="Times New Roman"/>
              </a:rPr>
              <a:t>Circuit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Switching</a:t>
            </a:r>
            <a:endParaRPr sz="1200">
              <a:latin typeface="Times New Roman"/>
              <a:cs typeface="Times New Roman"/>
            </a:endParaRPr>
          </a:p>
          <a:p>
            <a:pPr marL="1384300">
              <a:lnSpc>
                <a:spcPts val="1625"/>
              </a:lnSpc>
            </a:pPr>
            <a:r>
              <a:rPr sz="1400" spc="-5" dirty="0">
                <a:latin typeface="Times New Roman"/>
                <a:cs typeface="Times New Roman"/>
              </a:rPr>
              <a:t>–</a:t>
            </a:r>
            <a:r>
              <a:rPr sz="1200" spc="-5" dirty="0">
                <a:latin typeface="Times New Roman"/>
                <a:cs typeface="Times New Roman"/>
              </a:rPr>
              <a:t>Packet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Switching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Courier New"/>
              <a:buChar char="o"/>
              <a:tabLst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Frame </a:t>
            </a:r>
            <a:r>
              <a:rPr sz="1200" dirty="0">
                <a:latin typeface="Times New Roman"/>
                <a:cs typeface="Times New Roman"/>
              </a:rPr>
              <a:t>Relay and </a:t>
            </a:r>
            <a:r>
              <a:rPr sz="1200" spc="-5" dirty="0">
                <a:latin typeface="Times New Roman"/>
                <a:cs typeface="Times New Roman"/>
              </a:rPr>
              <a:t>ATM </a:t>
            </a:r>
            <a:r>
              <a:rPr sz="1200" dirty="0">
                <a:latin typeface="Times New Roman"/>
                <a:cs typeface="Times New Roman"/>
              </a:rPr>
              <a:t>Networks play </a:t>
            </a:r>
            <a:r>
              <a:rPr sz="1200" spc="-5" dirty="0">
                <a:latin typeface="Times New Roman"/>
                <a:cs typeface="Times New Roman"/>
              </a:rPr>
              <a:t>important </a:t>
            </a:r>
            <a:r>
              <a:rPr sz="1200" dirty="0">
                <a:latin typeface="Times New Roman"/>
                <a:cs typeface="Times New Roman"/>
              </a:rPr>
              <a:t>role nowadays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too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</a:t>
            </a:r>
            <a:r>
              <a:rPr spc="-5" dirty="0"/>
              <a:t>Copyright Virtual University of</a:t>
            </a:r>
            <a:r>
              <a:rPr spc="-80" dirty="0"/>
              <a:t> </a:t>
            </a:r>
            <a:r>
              <a:rPr spc="-5" dirty="0"/>
              <a:t>Pakistan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482588" y="9887156"/>
            <a:ext cx="17780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sz="1200" spc="-5" dirty="0">
                <a:latin typeface="Times New Roman"/>
                <a:cs typeface="Times New Roman"/>
              </a:rPr>
              <a:t>37</a:t>
            </a:r>
            <a:endParaRPr sz="12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8034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45007"/>
            <a:ext cx="1799589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CS601-Data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Communication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71335" y="445007"/>
            <a:ext cx="24511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10" dirty="0">
                <a:latin typeface="Times New Roman"/>
                <a:cs typeface="Times New Roman"/>
              </a:rPr>
              <a:t>VU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637794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3000" y="9867900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30300" y="902716"/>
            <a:ext cx="1593850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Font typeface="Meiryo"/>
              <a:buChar char="❖"/>
              <a:tabLst>
                <a:tab pos="241935" algn="l"/>
              </a:tabLst>
            </a:pPr>
            <a:r>
              <a:rPr sz="1400" b="1" spc="-5" dirty="0">
                <a:latin typeface="Times New Roman"/>
                <a:cs typeface="Times New Roman"/>
              </a:rPr>
              <a:t>Circuit</a:t>
            </a:r>
            <a:r>
              <a:rPr sz="1400" b="1" spc="-5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Switching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0300" y="2579370"/>
            <a:ext cx="5530215" cy="1090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5080" indent="-228600">
              <a:lnSpc>
                <a:spcPts val="138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A dedicated communication path is established between two stations through the  </a:t>
            </a:r>
            <a:r>
              <a:rPr sz="1200" dirty="0">
                <a:latin typeface="Times New Roman"/>
                <a:cs typeface="Times New Roman"/>
              </a:rPr>
              <a:t>nodes of the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network</a:t>
            </a:r>
            <a:endParaRPr sz="1200">
              <a:latin typeface="Times New Roman"/>
              <a:cs typeface="Times New Roman"/>
            </a:endParaRPr>
          </a:p>
          <a:p>
            <a:pPr marL="241300" marR="1009015" indent="-228600">
              <a:lnSpc>
                <a:spcPts val="138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This </a:t>
            </a:r>
            <a:r>
              <a:rPr sz="1200" spc="-5" dirty="0">
                <a:latin typeface="Times New Roman"/>
                <a:cs typeface="Times New Roman"/>
              </a:rPr>
              <a:t>path/CAPACITY </a:t>
            </a:r>
            <a:r>
              <a:rPr sz="1200" dirty="0">
                <a:latin typeface="Times New Roman"/>
                <a:cs typeface="Times New Roman"/>
              </a:rPr>
              <a:t>stays up </a:t>
            </a:r>
            <a:r>
              <a:rPr sz="1200" spc="-5" dirty="0">
                <a:latin typeface="Times New Roman"/>
                <a:cs typeface="Times New Roman"/>
              </a:rPr>
              <a:t>for </a:t>
            </a:r>
            <a:r>
              <a:rPr sz="1200" dirty="0">
                <a:latin typeface="Times New Roman"/>
                <a:cs typeface="Times New Roman"/>
              </a:rPr>
              <a:t>the duration of the communication  </a:t>
            </a:r>
            <a:r>
              <a:rPr sz="1200" spc="-5" dirty="0">
                <a:latin typeface="Times New Roman"/>
                <a:cs typeface="Times New Roman"/>
              </a:rPr>
              <a:t>Example </a:t>
            </a:r>
            <a:r>
              <a:rPr sz="1200" dirty="0">
                <a:latin typeface="Times New Roman"/>
                <a:cs typeface="Times New Roman"/>
              </a:rPr>
              <a:t>is </a:t>
            </a:r>
            <a:r>
              <a:rPr sz="1200" b="1" dirty="0">
                <a:latin typeface="Times New Roman"/>
                <a:cs typeface="Times New Roman"/>
              </a:rPr>
              <a:t>Telephone</a:t>
            </a:r>
            <a:r>
              <a:rPr sz="1200" b="1" spc="-5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Network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Meiryo"/>
              <a:buChar char="❖"/>
              <a:tabLst>
                <a:tab pos="241935" algn="l"/>
              </a:tabLst>
            </a:pPr>
            <a:r>
              <a:rPr sz="1400" b="1" spc="-5" dirty="0">
                <a:latin typeface="Times New Roman"/>
                <a:cs typeface="Times New Roman"/>
              </a:rPr>
              <a:t>Packet</a:t>
            </a:r>
            <a:r>
              <a:rPr sz="1400" b="1" spc="-5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Switching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86000" y="1257300"/>
            <a:ext cx="2857500" cy="1312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86000" y="3699509"/>
            <a:ext cx="2857500" cy="16322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30298" y="5400294"/>
            <a:ext cx="5531485" cy="4284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ts val="141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No </a:t>
            </a:r>
            <a:r>
              <a:rPr sz="1200" dirty="0">
                <a:latin typeface="Times New Roman"/>
                <a:cs typeface="Times New Roman"/>
              </a:rPr>
              <a:t>capacity is dedicated along a </a:t>
            </a:r>
            <a:r>
              <a:rPr sz="1200" spc="-5" dirty="0">
                <a:latin typeface="Times New Roman"/>
                <a:cs typeface="Times New Roman"/>
              </a:rPr>
              <a:t>path through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network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ts val="138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Data </a:t>
            </a:r>
            <a:r>
              <a:rPr sz="1200" spc="-5" dirty="0">
                <a:latin typeface="Times New Roman"/>
                <a:cs typeface="Times New Roman"/>
              </a:rPr>
              <a:t>Is </a:t>
            </a:r>
            <a:r>
              <a:rPr sz="1200" dirty="0">
                <a:latin typeface="Times New Roman"/>
                <a:cs typeface="Times New Roman"/>
              </a:rPr>
              <a:t>sent out in </a:t>
            </a:r>
            <a:r>
              <a:rPr sz="1200" spc="-5" dirty="0">
                <a:latin typeface="Times New Roman"/>
                <a:cs typeface="Times New Roman"/>
              </a:rPr>
              <a:t>small </a:t>
            </a:r>
            <a:r>
              <a:rPr sz="1200" dirty="0">
                <a:latin typeface="Times New Roman"/>
                <a:cs typeface="Times New Roman"/>
              </a:rPr>
              <a:t>chunks called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“Packets”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ts val="138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Each path is passed from node to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node</a:t>
            </a:r>
            <a:endParaRPr sz="120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1380"/>
              </a:lnSpc>
              <a:spcBef>
                <a:spcPts val="65"/>
              </a:spcBef>
              <a:buFont typeface="Courier New"/>
              <a:buChar char="o"/>
              <a:tabLst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At </a:t>
            </a:r>
            <a:r>
              <a:rPr sz="1200" dirty="0">
                <a:latin typeface="Times New Roman"/>
                <a:cs typeface="Times New Roman"/>
              </a:rPr>
              <a:t>each </a:t>
            </a:r>
            <a:r>
              <a:rPr sz="1200" spc="-5" dirty="0">
                <a:latin typeface="Times New Roman"/>
                <a:cs typeface="Times New Roman"/>
              </a:rPr>
              <a:t>node, </a:t>
            </a:r>
            <a:r>
              <a:rPr sz="1200" dirty="0">
                <a:latin typeface="Times New Roman"/>
                <a:cs typeface="Times New Roman"/>
              </a:rPr>
              <a:t>entire </a:t>
            </a:r>
            <a:r>
              <a:rPr sz="1200" spc="-5" dirty="0">
                <a:latin typeface="Times New Roman"/>
                <a:cs typeface="Times New Roman"/>
              </a:rPr>
              <a:t>packet </a:t>
            </a:r>
            <a:r>
              <a:rPr sz="1200" dirty="0">
                <a:latin typeface="Times New Roman"/>
                <a:cs typeface="Times New Roman"/>
              </a:rPr>
              <a:t>is </a:t>
            </a:r>
            <a:r>
              <a:rPr sz="1200" spc="-5" dirty="0">
                <a:latin typeface="Times New Roman"/>
                <a:cs typeface="Times New Roman"/>
              </a:rPr>
              <a:t>received, stored </a:t>
            </a:r>
            <a:r>
              <a:rPr sz="1200" dirty="0">
                <a:latin typeface="Times New Roman"/>
                <a:cs typeface="Times New Roman"/>
              </a:rPr>
              <a:t>briefly and </a:t>
            </a:r>
            <a:r>
              <a:rPr sz="1200" spc="-5" dirty="0">
                <a:latin typeface="Times New Roman"/>
                <a:cs typeface="Times New Roman"/>
              </a:rPr>
              <a:t>then transmitted </a:t>
            </a:r>
            <a:r>
              <a:rPr sz="1200" dirty="0">
                <a:latin typeface="Times New Roman"/>
                <a:cs typeface="Times New Roman"/>
              </a:rPr>
              <a:t>to the next  </a:t>
            </a:r>
            <a:r>
              <a:rPr sz="1200" spc="-5" dirty="0">
                <a:latin typeface="Times New Roman"/>
                <a:cs typeface="Times New Roman"/>
              </a:rPr>
              <a:t>node.</a:t>
            </a:r>
            <a:endParaRPr sz="12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345"/>
              </a:lnSpc>
              <a:buFont typeface="Meiryo"/>
              <a:buChar char="✓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Example </a:t>
            </a:r>
            <a:r>
              <a:rPr sz="1200" dirty="0">
                <a:latin typeface="Times New Roman"/>
                <a:cs typeface="Times New Roman"/>
              </a:rPr>
              <a:t>is : </a:t>
            </a:r>
            <a:r>
              <a:rPr sz="1200" b="1" u="heavy" dirty="0">
                <a:latin typeface="Times New Roman"/>
                <a:cs typeface="Times New Roman"/>
              </a:rPr>
              <a:t>Computer to Computer</a:t>
            </a:r>
            <a:r>
              <a:rPr sz="1200" b="1" u="heavy" spc="-80" dirty="0">
                <a:latin typeface="Times New Roman"/>
                <a:cs typeface="Times New Roman"/>
              </a:rPr>
              <a:t> </a:t>
            </a:r>
            <a:r>
              <a:rPr sz="1200" b="1" u="heavy" dirty="0">
                <a:latin typeface="Times New Roman"/>
                <a:cs typeface="Times New Roman"/>
              </a:rPr>
              <a:t>Communication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Meiryo"/>
              <a:buChar char="✓"/>
            </a:pP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ts val="1405"/>
              </a:lnSpc>
              <a:spcBef>
                <a:spcPts val="5"/>
              </a:spcBef>
            </a:pPr>
            <a:r>
              <a:rPr sz="1200" b="1" dirty="0">
                <a:latin typeface="Times New Roman"/>
                <a:cs typeface="Times New Roman"/>
              </a:rPr>
              <a:t>Frame Relay &amp;</a:t>
            </a:r>
            <a:r>
              <a:rPr sz="1200" b="1" spc="-10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ATM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ts val="1375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Overhead bits for Error Protection are</a:t>
            </a:r>
            <a:r>
              <a:rPr sz="1200" spc="-1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removed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ts val="1385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10’s of 100’s of </a:t>
            </a:r>
            <a:r>
              <a:rPr sz="1200" spc="-5" dirty="0">
                <a:latin typeface="Times New Roman"/>
                <a:cs typeface="Times New Roman"/>
              </a:rPr>
              <a:t>Mbps </a:t>
            </a:r>
            <a:r>
              <a:rPr sz="1200" dirty="0">
                <a:latin typeface="Times New Roman"/>
                <a:cs typeface="Times New Roman"/>
              </a:rPr>
              <a:t>and also Gbps is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possible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415"/>
              </a:lnSpc>
            </a:pPr>
            <a:r>
              <a:rPr sz="1200" b="1" dirty="0">
                <a:latin typeface="Times New Roman"/>
                <a:cs typeface="Times New Roman"/>
              </a:rPr>
              <a:t>Summary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Times New Roman"/>
              <a:cs typeface="Times New Roman"/>
            </a:endParaRPr>
          </a:p>
          <a:p>
            <a:pPr marL="469900" indent="-228600">
              <a:lnSpc>
                <a:spcPts val="1410"/>
              </a:lnSpc>
              <a:buFont typeface="Meiryo"/>
              <a:buChar char="*"/>
              <a:tabLst>
                <a:tab pos="469265" algn="l"/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OSI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Model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ts val="1380"/>
              </a:lnSpc>
              <a:buFont typeface="Meiryo"/>
              <a:buChar char="*"/>
              <a:tabLst>
                <a:tab pos="469265" algn="l"/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Layered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Architecture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ts val="1380"/>
              </a:lnSpc>
              <a:buFont typeface="Meiryo"/>
              <a:buChar char="*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Encapsulation and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Decapsulation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ts val="1380"/>
              </a:lnSpc>
              <a:buFont typeface="Meiryo"/>
              <a:buChar char="*"/>
              <a:tabLst>
                <a:tab pos="469265" algn="l"/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Physical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Layer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ts val="1410"/>
              </a:lnSpc>
              <a:buFont typeface="Meiryo"/>
              <a:buChar char="*"/>
              <a:tabLst>
                <a:tab pos="469265" algn="l"/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Data Link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Layer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Meiryo"/>
              <a:buChar char="*"/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Times New Roman"/>
                <a:cs typeface="Times New Roman"/>
              </a:rPr>
              <a:t>Reading</a:t>
            </a:r>
            <a:r>
              <a:rPr sz="1400" b="1" spc="-5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Sections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Times New Roman"/>
              <a:cs typeface="Times New Roman"/>
            </a:endParaRPr>
          </a:p>
          <a:p>
            <a:pPr marL="469900" indent="-228600">
              <a:lnSpc>
                <a:spcPts val="1410"/>
              </a:lnSpc>
              <a:buFont typeface="Meiryo"/>
              <a:buChar char="*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Section 2.4,2.5, “Data Communications </a:t>
            </a:r>
            <a:r>
              <a:rPr sz="1200" dirty="0">
                <a:latin typeface="Times New Roman"/>
                <a:cs typeface="Times New Roman"/>
              </a:rPr>
              <a:t>and </a:t>
            </a:r>
            <a:r>
              <a:rPr sz="1200" spc="-5" dirty="0">
                <a:latin typeface="Times New Roman"/>
                <a:cs typeface="Times New Roman"/>
              </a:rPr>
              <a:t>Networking” 4th Edition by </a:t>
            </a:r>
            <a:r>
              <a:rPr sz="1200" spc="1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Behrouz</a:t>
            </a:r>
            <a:endParaRPr sz="1200">
              <a:latin typeface="Times New Roman"/>
              <a:cs typeface="Times New Roman"/>
            </a:endParaRPr>
          </a:p>
          <a:p>
            <a:pPr marL="655955" lvl="1" indent="-186055">
              <a:lnSpc>
                <a:spcPts val="1380"/>
              </a:lnSpc>
              <a:buAutoNum type="alphaUcPeriod"/>
              <a:tabLst>
                <a:tab pos="656590" algn="l"/>
              </a:tabLst>
            </a:pPr>
            <a:r>
              <a:rPr sz="1200" spc="-5" dirty="0">
                <a:latin typeface="Times New Roman"/>
                <a:cs typeface="Times New Roman"/>
              </a:rPr>
              <a:t>Forouzan</a:t>
            </a:r>
            <a:endParaRPr sz="1200">
              <a:latin typeface="Times New Roman"/>
              <a:cs typeface="Times New Roman"/>
            </a:endParaRPr>
          </a:p>
          <a:p>
            <a:pPr marL="469900" marR="5080" indent="-228600">
              <a:lnSpc>
                <a:spcPts val="1380"/>
              </a:lnSpc>
              <a:spcBef>
                <a:spcPts val="65"/>
              </a:spcBef>
              <a:buFont typeface="Meiryo"/>
              <a:buChar char="*"/>
              <a:tabLst>
                <a:tab pos="469265" algn="l"/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Sections </a:t>
            </a:r>
            <a:r>
              <a:rPr sz="1200" spc="-5" dirty="0">
                <a:latin typeface="Times New Roman"/>
                <a:cs typeface="Times New Roman"/>
              </a:rPr>
              <a:t>1.3, </a:t>
            </a:r>
            <a:r>
              <a:rPr sz="1200" dirty="0">
                <a:latin typeface="Times New Roman"/>
                <a:cs typeface="Times New Roman"/>
              </a:rPr>
              <a:t>“Data </a:t>
            </a:r>
            <a:r>
              <a:rPr sz="1200" spc="-5" dirty="0">
                <a:latin typeface="Times New Roman"/>
                <a:cs typeface="Times New Roman"/>
              </a:rPr>
              <a:t>and Computer Communication” 6th </a:t>
            </a:r>
            <a:r>
              <a:rPr sz="1200" dirty="0">
                <a:latin typeface="Times New Roman"/>
                <a:cs typeface="Times New Roman"/>
              </a:rPr>
              <a:t>Edition by </a:t>
            </a:r>
            <a:r>
              <a:rPr sz="1200" spc="-5" dirty="0">
                <a:latin typeface="Times New Roman"/>
                <a:cs typeface="Times New Roman"/>
              </a:rPr>
              <a:t>William  </a:t>
            </a:r>
            <a:r>
              <a:rPr sz="1200" dirty="0">
                <a:latin typeface="Times New Roman"/>
                <a:cs typeface="Times New Roman"/>
              </a:rPr>
              <a:t>Stallings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</a:t>
            </a:r>
            <a:r>
              <a:rPr spc="-5" dirty="0"/>
              <a:t>Copyright Virtual University of</a:t>
            </a:r>
            <a:r>
              <a:rPr spc="-80" dirty="0"/>
              <a:t> </a:t>
            </a:r>
            <a:r>
              <a:rPr spc="-5" dirty="0"/>
              <a:t>Pakistan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1305"/>
              </a:lnSpc>
            </a:pPr>
            <a:fld id="{81D60167-4931-47E6-BA6A-407CBD079E47}" type="slidenum">
              <a:rPr dirty="0"/>
              <a:t>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6854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45007"/>
            <a:ext cx="1799589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CS601-Data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Communication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71335" y="445007"/>
            <a:ext cx="24511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10" dirty="0">
                <a:latin typeface="Times New Roman"/>
                <a:cs typeface="Times New Roman"/>
              </a:rPr>
              <a:t>VU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637794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3000" y="9867900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30300" y="934466"/>
            <a:ext cx="5483225" cy="2202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" algn="ctr">
              <a:lnSpc>
                <a:spcPct val="100000"/>
              </a:lnSpc>
            </a:pPr>
            <a:r>
              <a:rPr sz="1600" b="1" u="sng" spc="-5" dirty="0">
                <a:latin typeface="Arial Black"/>
                <a:cs typeface="Arial Black"/>
              </a:rPr>
              <a:t>LECTURE </a:t>
            </a:r>
            <a:r>
              <a:rPr sz="1600" b="1" u="sng" dirty="0">
                <a:latin typeface="Arial Black"/>
                <a:cs typeface="Arial Black"/>
              </a:rPr>
              <a:t>#</a:t>
            </a:r>
            <a:r>
              <a:rPr sz="1600" b="1" u="sng" spc="-85" dirty="0">
                <a:latin typeface="Arial Black"/>
                <a:cs typeface="Arial Black"/>
              </a:rPr>
              <a:t> </a:t>
            </a:r>
            <a:r>
              <a:rPr sz="1600" b="1" u="sng" dirty="0">
                <a:latin typeface="Arial Black"/>
                <a:cs typeface="Arial Black"/>
              </a:rPr>
              <a:t>7</a:t>
            </a:r>
            <a:endParaRPr sz="1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u="heavy" spc="-5" dirty="0">
                <a:latin typeface="Times New Roman"/>
                <a:cs typeface="Times New Roman"/>
              </a:rPr>
              <a:t>Metropolitan Area</a:t>
            </a:r>
            <a:r>
              <a:rPr sz="1600" b="1" u="heavy" spc="-60" dirty="0">
                <a:latin typeface="Times New Roman"/>
                <a:cs typeface="Times New Roman"/>
              </a:rPr>
              <a:t> </a:t>
            </a:r>
            <a:r>
              <a:rPr sz="1600" b="1" u="heavy" spc="-5" dirty="0">
                <a:latin typeface="Times New Roman"/>
                <a:cs typeface="Times New Roman"/>
              </a:rPr>
              <a:t>Networks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ts val="1410"/>
              </a:lnSpc>
              <a:spcBef>
                <a:spcPts val="5"/>
              </a:spcBef>
            </a:pPr>
            <a:r>
              <a:rPr sz="1200" spc="-5" dirty="0">
                <a:latin typeface="Courier New"/>
                <a:cs typeface="Courier New"/>
              </a:rPr>
              <a:t>o </a:t>
            </a:r>
            <a:r>
              <a:rPr sz="1200" spc="-5" dirty="0">
                <a:latin typeface="Times New Roman"/>
                <a:cs typeface="Times New Roman"/>
              </a:rPr>
              <a:t>Designed </a:t>
            </a:r>
            <a:r>
              <a:rPr sz="1200" dirty="0">
                <a:latin typeface="Times New Roman"/>
                <a:cs typeface="Times New Roman"/>
              </a:rPr>
              <a:t>to extend </a:t>
            </a:r>
            <a:r>
              <a:rPr sz="1200" spc="-5" dirty="0">
                <a:latin typeface="Times New Roman"/>
                <a:cs typeface="Times New Roman"/>
              </a:rPr>
              <a:t>over </a:t>
            </a:r>
            <a:r>
              <a:rPr sz="1200" dirty="0">
                <a:latin typeface="Times New Roman"/>
                <a:cs typeface="Times New Roman"/>
              </a:rPr>
              <a:t>an entire</a:t>
            </a:r>
            <a:r>
              <a:rPr sz="1200" spc="25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city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ts val="1385"/>
              </a:lnSpc>
              <a:buFont typeface="Meiryo"/>
              <a:buChar char="➢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It </a:t>
            </a:r>
            <a:r>
              <a:rPr sz="1200" spc="-5" dirty="0">
                <a:latin typeface="Times New Roman"/>
                <a:cs typeface="Times New Roman"/>
              </a:rPr>
              <a:t>may </a:t>
            </a:r>
            <a:r>
              <a:rPr sz="1200" dirty="0">
                <a:latin typeface="Times New Roman"/>
                <a:cs typeface="Times New Roman"/>
              </a:rPr>
              <a:t>be a single network e.g. Cable </a:t>
            </a:r>
            <a:r>
              <a:rPr sz="1200" spc="-5" dirty="0">
                <a:latin typeface="Times New Roman"/>
                <a:cs typeface="Times New Roman"/>
              </a:rPr>
              <a:t>TV</a:t>
            </a:r>
            <a:r>
              <a:rPr sz="1200" spc="-1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Network</a:t>
            </a:r>
            <a:endParaRPr sz="1200">
              <a:latin typeface="Times New Roman"/>
              <a:cs typeface="Times New Roman"/>
            </a:endParaRPr>
          </a:p>
          <a:p>
            <a:pPr marL="46355" algn="ctr">
              <a:lnSpc>
                <a:spcPts val="1380"/>
              </a:lnSpc>
            </a:pPr>
            <a:r>
              <a:rPr sz="1200" b="1" u="heavy" dirty="0">
                <a:latin typeface="Times New Roman"/>
                <a:cs typeface="Times New Roman"/>
              </a:rPr>
              <a:t>Or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ts val="1405"/>
              </a:lnSpc>
              <a:buFont typeface="Meiryo"/>
              <a:buChar char="➢"/>
              <a:tabLst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Interconnection of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No. of LANs </a:t>
            </a:r>
            <a:r>
              <a:rPr sz="1200" dirty="0">
                <a:latin typeface="Times New Roman"/>
                <a:cs typeface="Times New Roman"/>
              </a:rPr>
              <a:t>into a larger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network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Meiryo"/>
              <a:buChar char="➢"/>
            </a:pPr>
            <a:endParaRPr sz="1200">
              <a:latin typeface="Times New Roman"/>
              <a:cs typeface="Times New Roman"/>
            </a:endParaRPr>
          </a:p>
          <a:p>
            <a:pPr marL="698500" marR="5080" lvl="1" indent="-228600">
              <a:lnSpc>
                <a:spcPts val="1380"/>
              </a:lnSpc>
              <a:buFont typeface="Meiryo"/>
              <a:buChar char="✓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Example: A company </a:t>
            </a:r>
            <a:r>
              <a:rPr sz="1200" dirty="0">
                <a:latin typeface="Times New Roman"/>
                <a:cs typeface="Times New Roman"/>
              </a:rPr>
              <a:t>can use a </a:t>
            </a:r>
            <a:r>
              <a:rPr sz="1200" spc="-5" dirty="0">
                <a:latin typeface="Times New Roman"/>
                <a:cs typeface="Times New Roman"/>
              </a:rPr>
              <a:t>MAN </a:t>
            </a:r>
            <a:r>
              <a:rPr sz="1200" dirty="0">
                <a:latin typeface="Times New Roman"/>
                <a:cs typeface="Times New Roman"/>
              </a:rPr>
              <a:t>to connect the </a:t>
            </a:r>
            <a:r>
              <a:rPr sz="1200" spc="-5" dirty="0">
                <a:latin typeface="Times New Roman"/>
                <a:cs typeface="Times New Roman"/>
              </a:rPr>
              <a:t>LANs </a:t>
            </a:r>
            <a:r>
              <a:rPr sz="1200" dirty="0">
                <a:latin typeface="Times New Roman"/>
                <a:cs typeface="Times New Roman"/>
              </a:rPr>
              <a:t>in all of its </a:t>
            </a:r>
            <a:r>
              <a:rPr sz="1200" spc="-5" dirty="0">
                <a:latin typeface="Times New Roman"/>
                <a:cs typeface="Times New Roman"/>
              </a:rPr>
              <a:t>offices  throughout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city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0300" y="5765038"/>
            <a:ext cx="5530850" cy="1479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0" dirty="0">
                <a:latin typeface="Times New Roman"/>
                <a:cs typeface="Times New Roman"/>
              </a:rPr>
              <a:t>Internetworks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00">
              <a:latin typeface="Times New Roman"/>
              <a:cs typeface="Times New Roman"/>
            </a:endParaRPr>
          </a:p>
          <a:p>
            <a:pPr marL="241300" indent="-228600">
              <a:lnSpc>
                <a:spcPts val="141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When </a:t>
            </a:r>
            <a:r>
              <a:rPr sz="1200" dirty="0">
                <a:latin typeface="Times New Roman"/>
                <a:cs typeface="Times New Roman"/>
              </a:rPr>
              <a:t>two or </a:t>
            </a:r>
            <a:r>
              <a:rPr sz="1200" spc="-5" dirty="0">
                <a:latin typeface="Times New Roman"/>
                <a:cs typeface="Times New Roman"/>
              </a:rPr>
              <a:t>more </a:t>
            </a:r>
            <a:r>
              <a:rPr sz="1200" dirty="0">
                <a:latin typeface="Times New Roman"/>
                <a:cs typeface="Times New Roman"/>
              </a:rPr>
              <a:t>networks are </a:t>
            </a:r>
            <a:r>
              <a:rPr sz="1200" spc="-5" dirty="0">
                <a:latin typeface="Times New Roman"/>
                <a:cs typeface="Times New Roman"/>
              </a:rPr>
              <a:t>connected they become </a:t>
            </a:r>
            <a:r>
              <a:rPr sz="1200" dirty="0">
                <a:latin typeface="Times New Roman"/>
                <a:cs typeface="Times New Roman"/>
              </a:rPr>
              <a:t>an internetwork or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internet</a:t>
            </a:r>
            <a:endParaRPr sz="120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1380"/>
              </a:lnSpc>
              <a:spcBef>
                <a:spcPts val="65"/>
              </a:spcBef>
              <a:buFont typeface="Courier New"/>
              <a:buChar char="o"/>
              <a:tabLst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Individual networks are joined together </a:t>
            </a:r>
            <a:r>
              <a:rPr sz="1200" dirty="0">
                <a:latin typeface="Times New Roman"/>
                <a:cs typeface="Times New Roman"/>
              </a:rPr>
              <a:t>by the use of Internetworking Devices like  Routers, Gateways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etc.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ourier New"/>
              <a:buChar char="o"/>
            </a:pPr>
            <a:endParaRPr sz="1100">
              <a:latin typeface="Times New Roman"/>
              <a:cs typeface="Times New Roman"/>
            </a:endParaRPr>
          </a:p>
          <a:p>
            <a:pPr marL="469900" lvl="1" indent="-228600">
              <a:lnSpc>
                <a:spcPts val="1410"/>
              </a:lnSpc>
              <a:spcBef>
                <a:spcPts val="5"/>
              </a:spcBef>
              <a:buFont typeface="Meiryo"/>
              <a:buChar char="➢"/>
              <a:tabLst>
                <a:tab pos="4699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internet</a:t>
            </a:r>
            <a:r>
              <a:rPr sz="1200" spc="-5" dirty="0">
                <a:latin typeface="Times New Roman"/>
                <a:cs typeface="Times New Roman"/>
              </a:rPr>
              <a:t>: Combination of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Networks</a:t>
            </a:r>
            <a:endParaRPr sz="1200">
              <a:latin typeface="Times New Roman"/>
              <a:cs typeface="Times New Roman"/>
            </a:endParaRPr>
          </a:p>
          <a:p>
            <a:pPr marL="469900" lvl="1" indent="-228600">
              <a:lnSpc>
                <a:spcPts val="1410"/>
              </a:lnSpc>
              <a:buFont typeface="Meiryo"/>
              <a:buChar char="➢"/>
              <a:tabLst>
                <a:tab pos="4699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Internet</a:t>
            </a:r>
            <a:r>
              <a:rPr sz="1200" spc="-5" dirty="0">
                <a:latin typeface="Times New Roman"/>
                <a:cs typeface="Times New Roman"/>
              </a:rPr>
              <a:t>: </a:t>
            </a:r>
            <a:r>
              <a:rPr sz="1200" dirty="0">
                <a:latin typeface="Times New Roman"/>
                <a:cs typeface="Times New Roman"/>
              </a:rPr>
              <a:t>Specific </a:t>
            </a:r>
            <a:r>
              <a:rPr sz="1200" spc="-5" dirty="0">
                <a:latin typeface="Times New Roman"/>
                <a:cs typeface="Times New Roman"/>
              </a:rPr>
              <a:t>World </a:t>
            </a:r>
            <a:r>
              <a:rPr sz="1200" dirty="0">
                <a:latin typeface="Times New Roman"/>
                <a:cs typeface="Times New Roman"/>
              </a:rPr>
              <a:t>wide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Network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30300" y="9001252"/>
            <a:ext cx="5214620" cy="789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>
                <a:latin typeface="Times New Roman"/>
                <a:cs typeface="Times New Roman"/>
              </a:rPr>
              <a:t>The OSI</a:t>
            </a:r>
            <a:r>
              <a:rPr sz="1400" b="1" spc="-7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MODEL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Times New Roman"/>
              <a:cs typeface="Times New Roman"/>
            </a:endParaRPr>
          </a:p>
          <a:p>
            <a:pPr marL="241300" indent="-228600">
              <a:lnSpc>
                <a:spcPts val="141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International Standards </a:t>
            </a:r>
            <a:r>
              <a:rPr sz="1200" spc="-5" dirty="0">
                <a:latin typeface="Times New Roman"/>
                <a:cs typeface="Times New Roman"/>
              </a:rPr>
              <a:t>Organization (ISO)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1947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ts val="141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Multinational </a:t>
            </a:r>
            <a:r>
              <a:rPr sz="1200" dirty="0">
                <a:latin typeface="Times New Roman"/>
                <a:cs typeface="Times New Roman"/>
              </a:rPr>
              <a:t>body dedicated to worldwide </a:t>
            </a:r>
            <a:r>
              <a:rPr sz="1200" spc="-5" dirty="0">
                <a:latin typeface="Times New Roman"/>
                <a:cs typeface="Times New Roman"/>
              </a:rPr>
              <a:t>agreement </a:t>
            </a:r>
            <a:r>
              <a:rPr sz="1200" dirty="0">
                <a:latin typeface="Times New Roman"/>
                <a:cs typeface="Times New Roman"/>
              </a:rPr>
              <a:t>on International</a:t>
            </a:r>
            <a:r>
              <a:rPr sz="1200" spc="-5" dirty="0">
                <a:latin typeface="Times New Roman"/>
                <a:cs typeface="Times New Roman"/>
              </a:rPr>
              <a:t> Standards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99894" y="7412735"/>
            <a:ext cx="3392576" cy="1600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43000" y="3304032"/>
            <a:ext cx="5263680" cy="24742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</a:t>
            </a:r>
            <a:r>
              <a:rPr spc="-5" dirty="0"/>
              <a:t>Copyright Virtual University of</a:t>
            </a:r>
            <a:r>
              <a:rPr spc="-80" dirty="0"/>
              <a:t> </a:t>
            </a:r>
            <a:r>
              <a:rPr spc="-5" dirty="0"/>
              <a:t>Pakistan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1305"/>
              </a:lnSpc>
            </a:pPr>
            <a:fld id="{81D60167-4931-47E6-BA6A-407CBD079E47}" type="slidenum">
              <a:rPr dirty="0"/>
              <a:t>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8369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637794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000" y="9867900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30300" y="445007"/>
            <a:ext cx="5532755" cy="3662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253355" algn="l"/>
              </a:tabLst>
            </a:pPr>
            <a:r>
              <a:rPr sz="1200" spc="-5" dirty="0">
                <a:latin typeface="Times New Roman"/>
                <a:cs typeface="Times New Roman"/>
              </a:rPr>
              <a:t>CS601-Data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Communication	</a:t>
            </a:r>
            <a:r>
              <a:rPr sz="1200" b="1" spc="-10" dirty="0">
                <a:latin typeface="Times New Roman"/>
                <a:cs typeface="Times New Roman"/>
              </a:rPr>
              <a:t>VU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241300" marR="67945" indent="-228600">
              <a:lnSpc>
                <a:spcPts val="1390"/>
              </a:lnSpc>
              <a:spcBef>
                <a:spcPts val="865"/>
              </a:spcBef>
              <a:buFont typeface="Courier New"/>
              <a:buChar char="o"/>
              <a:tabLst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An ISO </a:t>
            </a:r>
            <a:r>
              <a:rPr sz="1200" dirty="0">
                <a:latin typeface="Times New Roman"/>
                <a:cs typeface="Times New Roman"/>
              </a:rPr>
              <a:t>Standard </a:t>
            </a:r>
            <a:r>
              <a:rPr sz="1200" spc="-5" dirty="0">
                <a:latin typeface="Times New Roman"/>
                <a:cs typeface="Times New Roman"/>
              </a:rPr>
              <a:t>that covers </a:t>
            </a:r>
            <a:r>
              <a:rPr sz="1200" dirty="0">
                <a:latin typeface="Times New Roman"/>
                <a:cs typeface="Times New Roman"/>
              </a:rPr>
              <a:t>all aspects </a:t>
            </a:r>
            <a:r>
              <a:rPr sz="1200" spc="-5" dirty="0">
                <a:latin typeface="Times New Roman"/>
                <a:cs typeface="Times New Roman"/>
              </a:rPr>
              <a:t>of Network Communication </a:t>
            </a:r>
            <a:r>
              <a:rPr sz="1200" dirty="0">
                <a:latin typeface="Times New Roman"/>
                <a:cs typeface="Times New Roman"/>
              </a:rPr>
              <a:t>is </a:t>
            </a:r>
            <a:r>
              <a:rPr sz="1200" b="1" spc="-5" dirty="0">
                <a:latin typeface="Times New Roman"/>
                <a:cs typeface="Times New Roman"/>
              </a:rPr>
              <a:t>Open </a:t>
            </a:r>
            <a:r>
              <a:rPr sz="1200" b="1" dirty="0">
                <a:latin typeface="Times New Roman"/>
                <a:cs typeface="Times New Roman"/>
              </a:rPr>
              <a:t>System  Interconnection Model</a:t>
            </a:r>
            <a:r>
              <a:rPr sz="1200" b="1" spc="-11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(OSI)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ts val="130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b="1" dirty="0">
                <a:latin typeface="Times New Roman"/>
                <a:cs typeface="Times New Roman"/>
              </a:rPr>
              <a:t>Open </a:t>
            </a:r>
            <a:r>
              <a:rPr sz="1200" b="1" spc="-5" dirty="0">
                <a:latin typeface="Times New Roman"/>
                <a:cs typeface="Times New Roman"/>
              </a:rPr>
              <a:t>System: </a:t>
            </a:r>
            <a:r>
              <a:rPr sz="1200" spc="-5" dirty="0">
                <a:latin typeface="Times New Roman"/>
                <a:cs typeface="Times New Roman"/>
              </a:rPr>
              <a:t>A model that allows two different systems </a:t>
            </a:r>
            <a:r>
              <a:rPr sz="1200" dirty="0">
                <a:latin typeface="Times New Roman"/>
                <a:cs typeface="Times New Roman"/>
              </a:rPr>
              <a:t>to communicate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regardless</a:t>
            </a:r>
            <a:endParaRPr sz="1200">
              <a:latin typeface="Times New Roman"/>
              <a:cs typeface="Times New Roman"/>
            </a:endParaRPr>
          </a:p>
          <a:p>
            <a:pPr marL="241300">
              <a:lnSpc>
                <a:spcPts val="1380"/>
              </a:lnSpc>
            </a:pPr>
            <a:r>
              <a:rPr sz="1200" spc="-5" dirty="0">
                <a:latin typeface="Times New Roman"/>
                <a:cs typeface="Times New Roman"/>
              </a:rPr>
              <a:t>of </a:t>
            </a:r>
            <a:r>
              <a:rPr sz="1200" dirty="0">
                <a:latin typeface="Times New Roman"/>
                <a:cs typeface="Times New Roman"/>
              </a:rPr>
              <a:t>their </a:t>
            </a:r>
            <a:r>
              <a:rPr sz="1200" spc="-5" dirty="0">
                <a:latin typeface="Times New Roman"/>
                <a:cs typeface="Times New Roman"/>
              </a:rPr>
              <a:t>underlying</a:t>
            </a:r>
            <a:r>
              <a:rPr sz="1200" spc="-9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network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ts val="141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Vendor –Specific Models close off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communication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Meiryo"/>
              <a:buChar char="❖"/>
              <a:tabLst>
                <a:tab pos="241300" algn="l"/>
              </a:tabLst>
            </a:pPr>
            <a:r>
              <a:rPr sz="1200" b="1" dirty="0">
                <a:latin typeface="Times New Roman"/>
                <a:cs typeface="Times New Roman"/>
              </a:rPr>
              <a:t>Purpose of the </a:t>
            </a:r>
            <a:r>
              <a:rPr sz="1200" b="1" spc="-5" dirty="0">
                <a:latin typeface="Times New Roman"/>
                <a:cs typeface="Times New Roman"/>
              </a:rPr>
              <a:t>OSI</a:t>
            </a:r>
            <a:r>
              <a:rPr sz="1200" b="1" spc="-9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MODEL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Meiryo"/>
              <a:buChar char="❖"/>
            </a:pPr>
            <a:endParaRPr sz="1200">
              <a:latin typeface="Times New Roman"/>
              <a:cs typeface="Times New Roman"/>
            </a:endParaRPr>
          </a:p>
          <a:p>
            <a:pPr marL="469900" marR="6985" lvl="1" indent="-228600">
              <a:lnSpc>
                <a:spcPts val="1380"/>
              </a:lnSpc>
              <a:spcBef>
                <a:spcPts val="5"/>
              </a:spcBef>
              <a:buFont typeface="Meiryo"/>
              <a:buChar char="➢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Open Communication between different </a:t>
            </a:r>
            <a:r>
              <a:rPr sz="1200" spc="-5" dirty="0">
                <a:latin typeface="Times New Roman"/>
                <a:cs typeface="Times New Roman"/>
              </a:rPr>
              <a:t>systems without requiring </a:t>
            </a:r>
            <a:r>
              <a:rPr sz="1200" dirty="0">
                <a:latin typeface="Times New Roman"/>
                <a:cs typeface="Times New Roman"/>
              </a:rPr>
              <a:t>changes to the  </a:t>
            </a:r>
            <a:r>
              <a:rPr sz="1200" spc="-5" dirty="0">
                <a:latin typeface="Times New Roman"/>
                <a:cs typeface="Times New Roman"/>
              </a:rPr>
              <a:t>underlying hardware and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software.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Meiryo"/>
              <a:buChar char="➢"/>
            </a:pPr>
            <a:endParaRPr sz="1200">
              <a:latin typeface="Times New Roman"/>
              <a:cs typeface="Times New Roman"/>
            </a:endParaRPr>
          </a:p>
          <a:p>
            <a:pPr marL="698500" marR="6985">
              <a:lnSpc>
                <a:spcPts val="1380"/>
              </a:lnSpc>
            </a:pPr>
            <a:r>
              <a:rPr sz="1200" b="1" spc="-5" dirty="0">
                <a:latin typeface="Times New Roman"/>
                <a:cs typeface="Times New Roman"/>
              </a:rPr>
              <a:t>OSI </a:t>
            </a:r>
            <a:r>
              <a:rPr sz="1200" b="1" dirty="0">
                <a:latin typeface="Times New Roman"/>
                <a:cs typeface="Times New Roman"/>
              </a:rPr>
              <a:t>Model is not a Protocol. </a:t>
            </a:r>
            <a:r>
              <a:rPr sz="1200" b="1" spc="-5" dirty="0">
                <a:latin typeface="Times New Roman"/>
                <a:cs typeface="Times New Roman"/>
              </a:rPr>
              <a:t>It is </a:t>
            </a:r>
            <a:r>
              <a:rPr sz="1200" b="1" dirty="0">
                <a:latin typeface="Times New Roman"/>
                <a:cs typeface="Times New Roman"/>
              </a:rPr>
              <a:t>a model for </a:t>
            </a:r>
            <a:r>
              <a:rPr sz="1200" b="1" spc="-5" dirty="0">
                <a:latin typeface="Times New Roman"/>
                <a:cs typeface="Times New Roman"/>
              </a:rPr>
              <a:t>understanding and  </a:t>
            </a:r>
            <a:r>
              <a:rPr sz="1200" b="1" dirty="0">
                <a:latin typeface="Times New Roman"/>
                <a:cs typeface="Times New Roman"/>
              </a:rPr>
              <a:t>designing a </a:t>
            </a:r>
            <a:r>
              <a:rPr sz="1200" b="1" spc="-5" dirty="0">
                <a:latin typeface="Times New Roman"/>
                <a:cs typeface="Times New Roman"/>
              </a:rPr>
              <a:t>network </a:t>
            </a:r>
            <a:r>
              <a:rPr sz="1200" b="1" dirty="0">
                <a:latin typeface="Times New Roman"/>
                <a:cs typeface="Times New Roman"/>
              </a:rPr>
              <a:t>architecture that is </a:t>
            </a:r>
            <a:r>
              <a:rPr sz="1200" b="1" spc="-5" dirty="0">
                <a:latin typeface="Times New Roman"/>
                <a:cs typeface="Times New Roman"/>
              </a:rPr>
              <a:t>flexible, </a:t>
            </a:r>
            <a:r>
              <a:rPr sz="1200" b="1" dirty="0">
                <a:latin typeface="Times New Roman"/>
                <a:cs typeface="Times New Roman"/>
              </a:rPr>
              <a:t>robust </a:t>
            </a:r>
            <a:r>
              <a:rPr sz="1200" b="1" spc="-5" dirty="0">
                <a:latin typeface="Times New Roman"/>
                <a:cs typeface="Times New Roman"/>
              </a:rPr>
              <a:t>and</a:t>
            </a:r>
            <a:r>
              <a:rPr sz="1200" b="1" spc="-6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interoperable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SzPct val="85714"/>
              <a:buFont typeface="Meiryo"/>
              <a:buChar char="❖"/>
              <a:tabLst>
                <a:tab pos="241300" algn="l"/>
              </a:tabLst>
            </a:pPr>
            <a:r>
              <a:rPr sz="1400" b="1" spc="-5" dirty="0">
                <a:latin typeface="Times New Roman"/>
                <a:cs typeface="Times New Roman"/>
              </a:rPr>
              <a:t>Definition of the OSI</a:t>
            </a:r>
            <a:r>
              <a:rPr sz="1400" b="1" spc="-2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MODEL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 marR="5080">
              <a:lnSpc>
                <a:spcPts val="1380"/>
              </a:lnSpc>
            </a:pPr>
            <a:r>
              <a:rPr sz="1200" b="1" spc="-5" dirty="0">
                <a:latin typeface="Times New Roman"/>
                <a:cs typeface="Times New Roman"/>
              </a:rPr>
              <a:t>A </a:t>
            </a:r>
            <a:r>
              <a:rPr sz="1200" b="1" dirty="0">
                <a:latin typeface="Times New Roman"/>
                <a:cs typeface="Times New Roman"/>
              </a:rPr>
              <a:t>layered </a:t>
            </a:r>
            <a:r>
              <a:rPr sz="1200" b="1" spc="-5" dirty="0">
                <a:latin typeface="Times New Roman"/>
                <a:cs typeface="Times New Roman"/>
              </a:rPr>
              <a:t>framework </a:t>
            </a:r>
            <a:r>
              <a:rPr sz="1200" b="1" dirty="0">
                <a:latin typeface="Times New Roman"/>
                <a:cs typeface="Times New Roman"/>
              </a:rPr>
              <a:t>for the </a:t>
            </a:r>
            <a:r>
              <a:rPr sz="1200" b="1" spc="-5" dirty="0">
                <a:latin typeface="Times New Roman"/>
                <a:cs typeface="Times New Roman"/>
              </a:rPr>
              <a:t>design </a:t>
            </a:r>
            <a:r>
              <a:rPr sz="1200" b="1" dirty="0">
                <a:latin typeface="Times New Roman"/>
                <a:cs typeface="Times New Roman"/>
              </a:rPr>
              <a:t>of </a:t>
            </a:r>
            <a:r>
              <a:rPr sz="1200" b="1" spc="-5" dirty="0">
                <a:latin typeface="Times New Roman"/>
                <a:cs typeface="Times New Roman"/>
              </a:rPr>
              <a:t>network systems </a:t>
            </a:r>
            <a:r>
              <a:rPr sz="1200" b="1" dirty="0">
                <a:latin typeface="Times New Roman"/>
                <a:cs typeface="Times New Roman"/>
              </a:rPr>
              <a:t>that </a:t>
            </a:r>
            <a:r>
              <a:rPr sz="1200" b="1" spc="-5" dirty="0">
                <a:latin typeface="Times New Roman"/>
                <a:cs typeface="Times New Roman"/>
              </a:rPr>
              <a:t>allows communication  </a:t>
            </a:r>
            <a:r>
              <a:rPr sz="1200" b="1" dirty="0">
                <a:latin typeface="Times New Roman"/>
                <a:cs typeface="Times New Roman"/>
              </a:rPr>
              <a:t>across all </a:t>
            </a:r>
            <a:r>
              <a:rPr sz="1200" b="1" spc="-5" dirty="0">
                <a:latin typeface="Times New Roman"/>
                <a:cs typeface="Times New Roman"/>
              </a:rPr>
              <a:t>types </a:t>
            </a:r>
            <a:r>
              <a:rPr sz="1200" b="1" dirty="0">
                <a:latin typeface="Times New Roman"/>
                <a:cs typeface="Times New Roman"/>
              </a:rPr>
              <a:t>of </a:t>
            </a:r>
            <a:r>
              <a:rPr sz="1200" b="1" spc="-5" dirty="0">
                <a:latin typeface="Times New Roman"/>
                <a:cs typeface="Times New Roman"/>
              </a:rPr>
              <a:t>computer </a:t>
            </a:r>
            <a:r>
              <a:rPr sz="1200" b="1" dirty="0">
                <a:latin typeface="Times New Roman"/>
                <a:cs typeface="Times New Roman"/>
              </a:rPr>
              <a:t>systems </a:t>
            </a:r>
            <a:r>
              <a:rPr sz="1200" b="1" spc="-5" dirty="0">
                <a:latin typeface="Times New Roman"/>
                <a:cs typeface="Times New Roman"/>
              </a:rPr>
              <a:t>regardless </a:t>
            </a:r>
            <a:r>
              <a:rPr sz="1200" b="1" dirty="0">
                <a:latin typeface="Times New Roman"/>
                <a:cs typeface="Times New Roman"/>
              </a:rPr>
              <a:t>of their </a:t>
            </a:r>
            <a:r>
              <a:rPr sz="1200" b="1" spc="-5" dirty="0">
                <a:latin typeface="Times New Roman"/>
                <a:cs typeface="Times New Roman"/>
              </a:rPr>
              <a:t>underlying</a:t>
            </a:r>
            <a:r>
              <a:rPr sz="1200" b="1" spc="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architecture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3000" y="4274058"/>
            <a:ext cx="2286000" cy="2112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30300" y="6579615"/>
            <a:ext cx="4158615" cy="2269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Font typeface="Meiryo"/>
              <a:buChar char="❖"/>
              <a:tabLst>
                <a:tab pos="241935" algn="l"/>
              </a:tabLst>
            </a:pPr>
            <a:r>
              <a:rPr sz="1400" b="1" spc="-5" dirty="0">
                <a:latin typeface="Times New Roman"/>
                <a:cs typeface="Times New Roman"/>
              </a:rPr>
              <a:t>Layers of the OSI</a:t>
            </a:r>
            <a:r>
              <a:rPr sz="1400" b="1" spc="-1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Model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Meiryo"/>
              <a:buChar char="❖"/>
            </a:pPr>
            <a:endParaRPr sz="1100">
              <a:latin typeface="Times New Roman"/>
              <a:cs typeface="Times New Roman"/>
            </a:endParaRPr>
          </a:p>
          <a:p>
            <a:pPr marL="1003300" lvl="1" indent="-228600">
              <a:lnSpc>
                <a:spcPts val="1645"/>
              </a:lnSpc>
              <a:buAutoNum type="arabicPeriod"/>
              <a:tabLst>
                <a:tab pos="1003300" algn="l"/>
              </a:tabLst>
            </a:pPr>
            <a:r>
              <a:rPr sz="1400" b="1" spc="-5" dirty="0">
                <a:latin typeface="Times New Roman"/>
                <a:cs typeface="Times New Roman"/>
              </a:rPr>
              <a:t>Physical</a:t>
            </a:r>
            <a:r>
              <a:rPr sz="1400" b="1" spc="-5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(Bits)</a:t>
            </a:r>
            <a:endParaRPr sz="1400">
              <a:latin typeface="Times New Roman"/>
              <a:cs typeface="Times New Roman"/>
            </a:endParaRPr>
          </a:p>
          <a:p>
            <a:pPr marL="1003300" lvl="1" indent="-228600">
              <a:lnSpc>
                <a:spcPts val="1610"/>
              </a:lnSpc>
              <a:buAutoNum type="arabicPeriod"/>
              <a:tabLst>
                <a:tab pos="1003300" algn="l"/>
              </a:tabLst>
            </a:pPr>
            <a:r>
              <a:rPr sz="1400" b="1" spc="-5" dirty="0">
                <a:latin typeface="Times New Roman"/>
                <a:cs typeface="Times New Roman"/>
              </a:rPr>
              <a:t>Data </a:t>
            </a:r>
            <a:r>
              <a:rPr sz="1400" b="1" dirty="0">
                <a:latin typeface="Times New Roman"/>
                <a:cs typeface="Times New Roman"/>
              </a:rPr>
              <a:t>Link</a:t>
            </a:r>
            <a:r>
              <a:rPr sz="1400" b="1" spc="-6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(Frames)</a:t>
            </a:r>
            <a:endParaRPr sz="1400">
              <a:latin typeface="Times New Roman"/>
              <a:cs typeface="Times New Roman"/>
            </a:endParaRPr>
          </a:p>
          <a:p>
            <a:pPr marL="1003300" lvl="1" indent="-228600">
              <a:lnSpc>
                <a:spcPts val="1610"/>
              </a:lnSpc>
              <a:buAutoNum type="arabicPeriod"/>
              <a:tabLst>
                <a:tab pos="1003300" algn="l"/>
                <a:tab pos="1797685" algn="l"/>
              </a:tabLst>
            </a:pPr>
            <a:r>
              <a:rPr sz="1400" b="1" spc="-5" dirty="0">
                <a:latin typeface="Times New Roman"/>
                <a:cs typeface="Times New Roman"/>
              </a:rPr>
              <a:t>Network	(Packets)</a:t>
            </a:r>
            <a:endParaRPr sz="1400">
              <a:latin typeface="Times New Roman"/>
              <a:cs typeface="Times New Roman"/>
            </a:endParaRPr>
          </a:p>
          <a:p>
            <a:pPr marL="1003300" lvl="1" indent="-228600">
              <a:lnSpc>
                <a:spcPts val="1610"/>
              </a:lnSpc>
              <a:buAutoNum type="arabicPeriod"/>
              <a:tabLst>
                <a:tab pos="1003300" algn="l"/>
              </a:tabLst>
            </a:pPr>
            <a:r>
              <a:rPr sz="1400" b="1" spc="-5" dirty="0">
                <a:latin typeface="Times New Roman"/>
                <a:cs typeface="Times New Roman"/>
              </a:rPr>
              <a:t>Transport</a:t>
            </a:r>
            <a:r>
              <a:rPr sz="1400" b="1" spc="-3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(Segment)</a:t>
            </a:r>
            <a:endParaRPr sz="1400">
              <a:latin typeface="Times New Roman"/>
              <a:cs typeface="Times New Roman"/>
            </a:endParaRPr>
          </a:p>
          <a:p>
            <a:pPr marL="1003300" lvl="1" indent="-228600">
              <a:lnSpc>
                <a:spcPts val="1610"/>
              </a:lnSpc>
              <a:buAutoNum type="arabicPeriod"/>
              <a:tabLst>
                <a:tab pos="1003300" algn="l"/>
                <a:tab pos="1778000" algn="l"/>
              </a:tabLst>
            </a:pPr>
            <a:r>
              <a:rPr sz="1400" b="1" spc="-5" dirty="0">
                <a:latin typeface="Times New Roman"/>
                <a:cs typeface="Times New Roman"/>
              </a:rPr>
              <a:t>Session	(Dialog</a:t>
            </a:r>
            <a:r>
              <a:rPr sz="1400" b="1" spc="-5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units)</a:t>
            </a:r>
            <a:endParaRPr sz="1400">
              <a:latin typeface="Times New Roman"/>
              <a:cs typeface="Times New Roman"/>
            </a:endParaRPr>
          </a:p>
          <a:p>
            <a:pPr marL="1003300" lvl="1" indent="-228600">
              <a:lnSpc>
                <a:spcPts val="1610"/>
              </a:lnSpc>
              <a:buAutoNum type="arabicPeriod"/>
              <a:tabLst>
                <a:tab pos="1003300" algn="l"/>
              </a:tabLst>
            </a:pPr>
            <a:r>
              <a:rPr sz="1400" b="1" spc="-5" dirty="0">
                <a:latin typeface="Times New Roman"/>
                <a:cs typeface="Times New Roman"/>
              </a:rPr>
              <a:t>Presentation (Raw</a:t>
            </a:r>
            <a:r>
              <a:rPr sz="1400" b="1" spc="-3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Data)</a:t>
            </a:r>
            <a:endParaRPr sz="1400">
              <a:latin typeface="Times New Roman"/>
              <a:cs typeface="Times New Roman"/>
            </a:endParaRPr>
          </a:p>
          <a:p>
            <a:pPr marL="1003300" lvl="1" indent="-228600">
              <a:lnSpc>
                <a:spcPts val="1645"/>
              </a:lnSpc>
              <a:buAutoNum type="arabicPeriod"/>
              <a:tabLst>
                <a:tab pos="1003300" algn="l"/>
              </a:tabLst>
            </a:pPr>
            <a:r>
              <a:rPr sz="1400" b="1" spc="-5" dirty="0">
                <a:latin typeface="Times New Roman"/>
                <a:cs typeface="Times New Roman"/>
              </a:rPr>
              <a:t>Application (Text,</a:t>
            </a:r>
            <a:r>
              <a:rPr sz="1400" b="1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Numbers)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Times New Roman"/>
              <a:cs typeface="Times New Roman"/>
            </a:endParaRPr>
          </a:p>
          <a:p>
            <a:pPr marL="546100">
              <a:lnSpc>
                <a:spcPct val="100000"/>
              </a:lnSpc>
            </a:pPr>
            <a:r>
              <a:rPr sz="1600" b="1" u="heavy" spc="-5" dirty="0">
                <a:latin typeface="Times New Roman"/>
                <a:cs typeface="Times New Roman"/>
              </a:rPr>
              <a:t>Please Do not Touch Steve’s Pet</a:t>
            </a:r>
            <a:r>
              <a:rPr sz="1600" b="1" u="heavy" spc="-40" dirty="0">
                <a:latin typeface="Times New Roman"/>
                <a:cs typeface="Times New Roman"/>
              </a:rPr>
              <a:t> </a:t>
            </a:r>
            <a:r>
              <a:rPr sz="1600" b="1" u="heavy" spc="-5" dirty="0">
                <a:latin typeface="Times New Roman"/>
                <a:cs typeface="Times New Roman"/>
              </a:rPr>
              <a:t>Alligator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</a:t>
            </a:r>
            <a:r>
              <a:rPr spc="-5" dirty="0"/>
              <a:t>Copyright Virtual University of</a:t>
            </a:r>
            <a:r>
              <a:rPr spc="-80" dirty="0"/>
              <a:t> </a:t>
            </a:r>
            <a:r>
              <a:rPr spc="-5" dirty="0"/>
              <a:t>Pakistan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482588" y="9887156"/>
            <a:ext cx="17780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sz="1200" spc="-5" dirty="0">
                <a:latin typeface="Times New Roman"/>
                <a:cs typeface="Times New Roman"/>
              </a:rPr>
              <a:t>40</a:t>
            </a:r>
            <a:endParaRPr sz="12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0196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45007"/>
            <a:ext cx="1799589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CS601-Data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Communication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71335" y="445007"/>
            <a:ext cx="24511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10" dirty="0">
                <a:latin typeface="Times New Roman"/>
                <a:cs typeface="Times New Roman"/>
              </a:rPr>
              <a:t>VU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637794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3000" y="9867900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22146" y="902716"/>
            <a:ext cx="4946015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>
                <a:latin typeface="Times New Roman"/>
                <a:cs typeface="Times New Roman"/>
              </a:rPr>
              <a:t>What happen when a message travels from device A to Device</a:t>
            </a:r>
            <a:r>
              <a:rPr sz="1400" b="1" spc="10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B</a:t>
            </a:r>
            <a:r>
              <a:rPr sz="1200" dirty="0">
                <a:latin typeface="Times New Roman"/>
                <a:cs typeface="Times New Roman"/>
              </a:rPr>
              <a:t>?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0300" y="4523232"/>
            <a:ext cx="5532120" cy="4791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ts val="141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As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message </a:t>
            </a:r>
            <a:r>
              <a:rPr sz="1200" dirty="0">
                <a:latin typeface="Times New Roman"/>
                <a:cs typeface="Times New Roman"/>
              </a:rPr>
              <a:t>travels </a:t>
            </a:r>
            <a:r>
              <a:rPr sz="1200" spc="-5" dirty="0">
                <a:latin typeface="Times New Roman"/>
                <a:cs typeface="Times New Roman"/>
              </a:rPr>
              <a:t>from A </a:t>
            </a:r>
            <a:r>
              <a:rPr sz="1200" dirty="0">
                <a:latin typeface="Times New Roman"/>
                <a:cs typeface="Times New Roman"/>
              </a:rPr>
              <a:t>to B , it </a:t>
            </a:r>
            <a:r>
              <a:rPr sz="1200" spc="-5" dirty="0">
                <a:latin typeface="Times New Roman"/>
                <a:cs typeface="Times New Roman"/>
              </a:rPr>
              <a:t>may </a:t>
            </a:r>
            <a:r>
              <a:rPr sz="1200" dirty="0">
                <a:latin typeface="Times New Roman"/>
                <a:cs typeface="Times New Roman"/>
              </a:rPr>
              <a:t>pas through </a:t>
            </a:r>
            <a:r>
              <a:rPr sz="1200" spc="-5" dirty="0">
                <a:latin typeface="Times New Roman"/>
                <a:cs typeface="Times New Roman"/>
              </a:rPr>
              <a:t>many intermediate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“Nodes”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ts val="138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These nodes usually involve only the </a:t>
            </a:r>
            <a:r>
              <a:rPr sz="1200" dirty="0">
                <a:latin typeface="Times New Roman"/>
                <a:cs typeface="Times New Roman"/>
              </a:rPr>
              <a:t>first three layers of the </a:t>
            </a:r>
            <a:r>
              <a:rPr sz="1200" spc="-5" dirty="0">
                <a:latin typeface="Times New Roman"/>
                <a:cs typeface="Times New Roman"/>
              </a:rPr>
              <a:t>OSI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Model</a:t>
            </a:r>
            <a:endParaRPr sz="1200">
              <a:latin typeface="Times New Roman"/>
              <a:cs typeface="Times New Roman"/>
            </a:endParaRPr>
          </a:p>
          <a:p>
            <a:pPr marL="241300" marR="6350" indent="-228600">
              <a:lnSpc>
                <a:spcPts val="1380"/>
              </a:lnSpc>
              <a:spcBef>
                <a:spcPts val="65"/>
              </a:spcBef>
              <a:buFont typeface="Courier New"/>
              <a:buChar char="o"/>
              <a:tabLst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In developing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OSI </a:t>
            </a:r>
            <a:r>
              <a:rPr sz="1200" dirty="0">
                <a:latin typeface="Times New Roman"/>
                <a:cs typeface="Times New Roman"/>
              </a:rPr>
              <a:t>model, </a:t>
            </a:r>
            <a:r>
              <a:rPr sz="1200" spc="-5" dirty="0">
                <a:latin typeface="Times New Roman"/>
                <a:cs typeface="Times New Roman"/>
              </a:rPr>
              <a:t>designers identified </a:t>
            </a:r>
            <a:r>
              <a:rPr sz="1200" dirty="0">
                <a:latin typeface="Times New Roman"/>
                <a:cs typeface="Times New Roman"/>
              </a:rPr>
              <a:t>which </a:t>
            </a:r>
            <a:r>
              <a:rPr sz="1200" spc="-5" dirty="0">
                <a:latin typeface="Times New Roman"/>
                <a:cs typeface="Times New Roman"/>
              </a:rPr>
              <a:t>networking functions </a:t>
            </a:r>
            <a:r>
              <a:rPr sz="1200" dirty="0">
                <a:latin typeface="Times New Roman"/>
                <a:cs typeface="Times New Roman"/>
              </a:rPr>
              <a:t>had  related </a:t>
            </a:r>
            <a:r>
              <a:rPr sz="1200" spc="-5" dirty="0">
                <a:latin typeface="Times New Roman"/>
                <a:cs typeface="Times New Roman"/>
              </a:rPr>
              <a:t>uses </a:t>
            </a:r>
            <a:r>
              <a:rPr sz="1200" dirty="0">
                <a:latin typeface="Times New Roman"/>
                <a:cs typeface="Times New Roman"/>
              </a:rPr>
              <a:t>and collected those functions </a:t>
            </a:r>
            <a:r>
              <a:rPr sz="1200" spc="-5" dirty="0">
                <a:latin typeface="Times New Roman"/>
                <a:cs typeface="Times New Roman"/>
              </a:rPr>
              <a:t>into </a:t>
            </a:r>
            <a:r>
              <a:rPr sz="1200" dirty="0">
                <a:latin typeface="Times New Roman"/>
                <a:cs typeface="Times New Roman"/>
              </a:rPr>
              <a:t>discrete </a:t>
            </a:r>
            <a:r>
              <a:rPr sz="1200" spc="-5" dirty="0">
                <a:latin typeface="Times New Roman"/>
                <a:cs typeface="Times New Roman"/>
              </a:rPr>
              <a:t>groups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became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layers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ts val="1315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Each layer defines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family of functions </a:t>
            </a:r>
            <a:r>
              <a:rPr sz="1200" dirty="0">
                <a:latin typeface="Times New Roman"/>
                <a:cs typeface="Times New Roman"/>
              </a:rPr>
              <a:t>distinct from other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layers</a:t>
            </a:r>
            <a:endParaRPr sz="120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1380"/>
              </a:lnSpc>
              <a:spcBef>
                <a:spcPts val="65"/>
              </a:spcBef>
              <a:buFont typeface="Courier New"/>
              <a:buChar char="o"/>
              <a:tabLst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By defining and localizing functionality </a:t>
            </a:r>
            <a:r>
              <a:rPr sz="1200" dirty="0">
                <a:latin typeface="Times New Roman"/>
                <a:cs typeface="Times New Roman"/>
              </a:rPr>
              <a:t>in </a:t>
            </a:r>
            <a:r>
              <a:rPr sz="1200" spc="-5" dirty="0">
                <a:latin typeface="Times New Roman"/>
                <a:cs typeface="Times New Roman"/>
              </a:rPr>
              <a:t>this fashion </a:t>
            </a:r>
            <a:r>
              <a:rPr sz="1200" dirty="0">
                <a:latin typeface="Times New Roman"/>
                <a:cs typeface="Times New Roman"/>
              </a:rPr>
              <a:t>, the </a:t>
            </a:r>
            <a:r>
              <a:rPr sz="1200" spc="-5" dirty="0">
                <a:latin typeface="Times New Roman"/>
                <a:cs typeface="Times New Roman"/>
              </a:rPr>
              <a:t>designers created </a:t>
            </a:r>
            <a:r>
              <a:rPr sz="1200" dirty="0">
                <a:latin typeface="Times New Roman"/>
                <a:cs typeface="Times New Roman"/>
              </a:rPr>
              <a:t>an  architecture that is both </a:t>
            </a:r>
            <a:r>
              <a:rPr sz="1200" spc="-5" dirty="0">
                <a:latin typeface="Times New Roman"/>
                <a:cs typeface="Times New Roman"/>
              </a:rPr>
              <a:t>comprehensive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flexible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ts val="1345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OSI model </a:t>
            </a:r>
            <a:r>
              <a:rPr sz="1200" dirty="0">
                <a:latin typeface="Times New Roman"/>
                <a:cs typeface="Times New Roman"/>
              </a:rPr>
              <a:t>allows </a:t>
            </a:r>
            <a:r>
              <a:rPr sz="1200" spc="-5" dirty="0">
                <a:latin typeface="Times New Roman"/>
                <a:cs typeface="Times New Roman"/>
              </a:rPr>
              <a:t>complete transparency b/w </a:t>
            </a:r>
            <a:r>
              <a:rPr sz="1200" dirty="0">
                <a:latin typeface="Times New Roman"/>
                <a:cs typeface="Times New Roman"/>
              </a:rPr>
              <a:t>otherwise </a:t>
            </a:r>
            <a:r>
              <a:rPr sz="1200" spc="-5" dirty="0">
                <a:latin typeface="Times New Roman"/>
                <a:cs typeface="Times New Roman"/>
              </a:rPr>
              <a:t>incompatible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systems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Courier New"/>
              <a:buChar char="o"/>
            </a:pP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b="1" spc="-5" dirty="0">
                <a:latin typeface="Times New Roman"/>
                <a:cs typeface="Times New Roman"/>
              </a:rPr>
              <a:t>Peer-to-Peer</a:t>
            </a:r>
            <a:r>
              <a:rPr sz="1200" b="1" spc="-6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Processes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138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Within </a:t>
            </a:r>
            <a:r>
              <a:rPr sz="1200" dirty="0">
                <a:latin typeface="Times New Roman"/>
                <a:cs typeface="Times New Roman"/>
              </a:rPr>
              <a:t>a single </a:t>
            </a:r>
            <a:r>
              <a:rPr sz="1200" spc="-5" dirty="0">
                <a:latin typeface="Times New Roman"/>
                <a:cs typeface="Times New Roman"/>
              </a:rPr>
              <a:t>machine, </a:t>
            </a:r>
            <a:r>
              <a:rPr sz="1200" dirty="0">
                <a:latin typeface="Times New Roman"/>
                <a:cs typeface="Times New Roman"/>
              </a:rPr>
              <a:t>each layer provides </a:t>
            </a:r>
            <a:r>
              <a:rPr sz="1200" spc="-5" dirty="0">
                <a:latin typeface="Times New Roman"/>
                <a:cs typeface="Times New Roman"/>
              </a:rPr>
              <a:t>services </a:t>
            </a:r>
            <a:r>
              <a:rPr sz="1200" dirty="0">
                <a:latin typeface="Times New Roman"/>
                <a:cs typeface="Times New Roman"/>
              </a:rPr>
              <a:t>to the layer </a:t>
            </a:r>
            <a:r>
              <a:rPr sz="1200" spc="-5" dirty="0">
                <a:latin typeface="Times New Roman"/>
                <a:cs typeface="Times New Roman"/>
              </a:rPr>
              <a:t>above </a:t>
            </a:r>
            <a:r>
              <a:rPr sz="1200" dirty="0">
                <a:latin typeface="Times New Roman"/>
                <a:cs typeface="Times New Roman"/>
              </a:rPr>
              <a:t>it and all  upon the services from the layer below</a:t>
            </a:r>
            <a:r>
              <a:rPr sz="1200" spc="-1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it.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ts val="1315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For </a:t>
            </a:r>
            <a:r>
              <a:rPr sz="1200" spc="-5" dirty="0">
                <a:latin typeface="Times New Roman"/>
                <a:cs typeface="Times New Roman"/>
              </a:rPr>
              <a:t>example </a:t>
            </a:r>
            <a:r>
              <a:rPr sz="1200" dirty="0">
                <a:latin typeface="Times New Roman"/>
                <a:cs typeface="Times New Roman"/>
              </a:rPr>
              <a:t>Layer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3</a:t>
            </a:r>
            <a:endParaRPr sz="1200">
              <a:latin typeface="Times New Roman"/>
              <a:cs typeface="Times New Roman"/>
            </a:endParaRPr>
          </a:p>
          <a:p>
            <a:pPr marL="241300" marR="6985" indent="-228600">
              <a:lnSpc>
                <a:spcPts val="1380"/>
              </a:lnSpc>
              <a:spcBef>
                <a:spcPts val="65"/>
              </a:spcBef>
              <a:buFont typeface="Courier New"/>
              <a:buChar char="o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Between </a:t>
            </a:r>
            <a:r>
              <a:rPr sz="1200" spc="-5" dirty="0">
                <a:latin typeface="Times New Roman"/>
                <a:cs typeface="Times New Roman"/>
              </a:rPr>
              <a:t>machines, layer </a:t>
            </a:r>
            <a:r>
              <a:rPr sz="1200" dirty="0">
                <a:latin typeface="Times New Roman"/>
                <a:cs typeface="Times New Roman"/>
              </a:rPr>
              <a:t>x on one </a:t>
            </a:r>
            <a:r>
              <a:rPr sz="1200" spc="-5" dirty="0">
                <a:latin typeface="Times New Roman"/>
                <a:cs typeface="Times New Roman"/>
              </a:rPr>
              <a:t>machine </a:t>
            </a:r>
            <a:r>
              <a:rPr sz="1200" dirty="0">
                <a:latin typeface="Times New Roman"/>
                <a:cs typeface="Times New Roman"/>
              </a:rPr>
              <a:t>communicates with layer x on the other  </a:t>
            </a:r>
            <a:r>
              <a:rPr sz="1200" spc="-5" dirty="0">
                <a:latin typeface="Times New Roman"/>
                <a:cs typeface="Times New Roman"/>
              </a:rPr>
              <a:t>machine.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ts val="131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The communication is governed by</a:t>
            </a:r>
            <a:r>
              <a:rPr sz="1200" spc="-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Protocols</a:t>
            </a:r>
            <a:endParaRPr sz="1200">
              <a:latin typeface="Times New Roman"/>
              <a:cs typeface="Times New Roman"/>
            </a:endParaRPr>
          </a:p>
          <a:p>
            <a:pPr marL="241300" marR="6350" indent="-228600">
              <a:lnSpc>
                <a:spcPts val="1380"/>
              </a:lnSpc>
              <a:spcBef>
                <a:spcPts val="65"/>
              </a:spcBef>
              <a:buFont typeface="Courier New"/>
              <a:buChar char="o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processes </a:t>
            </a:r>
            <a:r>
              <a:rPr sz="1200" dirty="0">
                <a:latin typeface="Times New Roman"/>
                <a:cs typeface="Times New Roman"/>
              </a:rPr>
              <a:t>on each </a:t>
            </a:r>
            <a:r>
              <a:rPr sz="1200" spc="-5" dirty="0">
                <a:latin typeface="Times New Roman"/>
                <a:cs typeface="Times New Roman"/>
              </a:rPr>
              <a:t>m/c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communicate </a:t>
            </a:r>
            <a:r>
              <a:rPr sz="1200" dirty="0">
                <a:latin typeface="Times New Roman"/>
                <a:cs typeface="Times New Roman"/>
              </a:rPr>
              <a:t>at a </a:t>
            </a:r>
            <a:r>
              <a:rPr sz="1200" spc="-5" dirty="0">
                <a:latin typeface="Times New Roman"/>
                <a:cs typeface="Times New Roman"/>
              </a:rPr>
              <a:t>given layer are called Peer –to peer  </a:t>
            </a:r>
            <a:r>
              <a:rPr sz="1200" dirty="0">
                <a:latin typeface="Times New Roman"/>
                <a:cs typeface="Times New Roman"/>
              </a:rPr>
              <a:t>processes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Courier New"/>
              <a:buChar char="o"/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Headers </a:t>
            </a:r>
            <a:r>
              <a:rPr sz="1200" b="1" spc="-5" dirty="0">
                <a:latin typeface="Times New Roman"/>
                <a:cs typeface="Times New Roman"/>
              </a:rPr>
              <a:t>and</a:t>
            </a:r>
            <a:r>
              <a:rPr sz="1200" b="1" spc="-10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trailers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Times New Roman"/>
              <a:cs typeface="Times New Roman"/>
            </a:endParaRPr>
          </a:p>
          <a:p>
            <a:pPr marL="241300" indent="-228600">
              <a:lnSpc>
                <a:spcPts val="141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Control data added to a data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parcel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ts val="138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Sender appends header and passes </a:t>
            </a:r>
            <a:r>
              <a:rPr sz="1200" dirty="0">
                <a:latin typeface="Times New Roman"/>
                <a:cs typeface="Times New Roman"/>
              </a:rPr>
              <a:t>it to the lower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layer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ts val="141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Receiver removes header and </a:t>
            </a:r>
            <a:r>
              <a:rPr sz="1200" spc="-5" dirty="0">
                <a:latin typeface="Times New Roman"/>
                <a:cs typeface="Times New Roman"/>
              </a:rPr>
              <a:t>passes </a:t>
            </a:r>
            <a:r>
              <a:rPr sz="1200" dirty="0">
                <a:latin typeface="Times New Roman"/>
                <a:cs typeface="Times New Roman"/>
              </a:rPr>
              <a:t>it to </a:t>
            </a:r>
            <a:r>
              <a:rPr sz="1200" spc="-5" dirty="0">
                <a:latin typeface="Times New Roman"/>
                <a:cs typeface="Times New Roman"/>
              </a:rPr>
              <a:t>upper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layer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Courier New"/>
              <a:buChar char="o"/>
            </a:pPr>
            <a:endParaRPr sz="11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Headers are added at layer </a:t>
            </a:r>
            <a:r>
              <a:rPr sz="1200" spc="-5" dirty="0">
                <a:latin typeface="Times New Roman"/>
                <a:cs typeface="Times New Roman"/>
              </a:rPr>
              <a:t>6,5,4,3,2. </a:t>
            </a:r>
            <a:r>
              <a:rPr sz="1200" dirty="0">
                <a:latin typeface="Times New Roman"/>
                <a:cs typeface="Times New Roman"/>
              </a:rPr>
              <a:t>Trailer is </a:t>
            </a:r>
            <a:r>
              <a:rPr sz="1200" spc="-5" dirty="0">
                <a:latin typeface="Times New Roman"/>
                <a:cs typeface="Times New Roman"/>
              </a:rPr>
              <a:t>added </a:t>
            </a:r>
            <a:r>
              <a:rPr sz="1200" dirty="0">
                <a:latin typeface="Times New Roman"/>
                <a:cs typeface="Times New Roman"/>
              </a:rPr>
              <a:t>at layer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43000" y="1293875"/>
            <a:ext cx="5491594" cy="3066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</a:t>
            </a:r>
            <a:r>
              <a:rPr spc="-5" dirty="0"/>
              <a:t>Copyright Virtual University of</a:t>
            </a:r>
            <a:r>
              <a:rPr spc="-80" dirty="0"/>
              <a:t> </a:t>
            </a:r>
            <a:r>
              <a:rPr spc="-5" dirty="0"/>
              <a:t>Pakistan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1305"/>
              </a:lnSpc>
            </a:pPr>
            <a:fld id="{81D60167-4931-47E6-BA6A-407CBD079E47}" type="slidenum">
              <a:rPr dirty="0"/>
              <a:t>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417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</TotalTime>
  <Words>3593</Words>
  <Application>Microsoft Office PowerPoint</Application>
  <PresentationFormat>Custom</PresentationFormat>
  <Paragraphs>647</Paragraphs>
  <Slides>23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Arial Black</vt:lpstr>
      <vt:lpstr>Calibri</vt:lpstr>
      <vt:lpstr>Courier New</vt:lpstr>
      <vt:lpstr>Meiryo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#1</dc:title>
  <dc:creator>jzaheer</dc:creator>
  <cp:lastModifiedBy>Asif Ashraf</cp:lastModifiedBy>
  <cp:revision>11</cp:revision>
  <dcterms:created xsi:type="dcterms:W3CDTF">2016-11-20T12:48:04Z</dcterms:created>
  <dcterms:modified xsi:type="dcterms:W3CDTF">2016-11-22T15:32:43Z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2009-02-20T00:00:00Z</vt:filetime>
  </property>
  <property fmtid="{D5CDD505-2E9C-101B-9397-08002B2CF9AE}" pid="3" name="Creator">
    <vt:lpwstr>Acrobat PDFMaker 6.0 for Word</vt:lpwstr>
  </property>
  <property fmtid="{D5CDD505-2E9C-101B-9397-08002B2CF9AE}" pid="4" name="LastSaved">
    <vt:filetime>2016-11-20T00:00:00Z</vt:filetime>
  </property>
</Properties>
</file>